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256" r:id="rId2"/>
    <p:sldId id="285" r:id="rId3"/>
    <p:sldId id="272" r:id="rId4"/>
    <p:sldId id="265" r:id="rId5"/>
    <p:sldId id="260" r:id="rId6"/>
    <p:sldId id="258" r:id="rId7"/>
    <p:sldId id="259" r:id="rId8"/>
    <p:sldId id="269" r:id="rId9"/>
    <p:sldId id="296" r:id="rId10"/>
    <p:sldId id="274" r:id="rId11"/>
    <p:sldId id="276" r:id="rId12"/>
    <p:sldId id="277" r:id="rId13"/>
    <p:sldId id="278" r:id="rId14"/>
    <p:sldId id="279" r:id="rId15"/>
    <p:sldId id="295" r:id="rId16"/>
    <p:sldId id="291" r:id="rId17"/>
    <p:sldId id="294" r:id="rId18"/>
    <p:sldId id="293" r:id="rId19"/>
    <p:sldId id="292" r:id="rId20"/>
    <p:sldId id="280" r:id="rId21"/>
    <p:sldId id="290" r:id="rId22"/>
    <p:sldId id="281" r:id="rId23"/>
    <p:sldId id="283" r:id="rId24"/>
    <p:sldId id="284"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5928"/>
  </p:normalViewPr>
  <p:slideViewPr>
    <p:cSldViewPr snapToGrid="0" snapToObjects="1">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ACBA7BB-CAF7-884B-8333-45B94B65D59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17F93878-1EF1-CF45-B3FF-CE545A3FF55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EAD8290-4F0F-034E-80B8-66DB2D335954}" type="datetimeFigureOut">
              <a:rPr lang="fr-FR" smtClean="0"/>
              <a:t>05/05/2022</a:t>
            </a:fld>
            <a:endParaRPr lang="fr-FR"/>
          </a:p>
        </p:txBody>
      </p:sp>
      <p:sp>
        <p:nvSpPr>
          <p:cNvPr id="4" name="Espace réservé du pied de page 3">
            <a:extLst>
              <a:ext uri="{FF2B5EF4-FFF2-40B4-BE49-F238E27FC236}">
                <a16:creationId xmlns:a16="http://schemas.microsoft.com/office/drawing/2014/main" id="{9687BFEF-F6E9-8243-B86E-6DA6A65E86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C37360B0-A545-494D-9ADB-E90D4E104AB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035123-554E-F240-A105-6B71414646D2}" type="slidenum">
              <a:rPr lang="fr-FR" smtClean="0"/>
              <a:t>‹N°›</a:t>
            </a:fld>
            <a:endParaRPr lang="fr-FR"/>
          </a:p>
        </p:txBody>
      </p:sp>
    </p:spTree>
    <p:extLst>
      <p:ext uri="{BB962C8B-B14F-4D97-AF65-F5344CB8AC3E}">
        <p14:creationId xmlns:p14="http://schemas.microsoft.com/office/powerpoint/2010/main" val="42301530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7C7D87-B2E0-2646-84C5-7C0FF22A6457}" type="datetimeFigureOut">
              <a:rPr lang="fr-FR" smtClean="0"/>
              <a:t>05/05/2022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B98827-C68F-0F4B-811E-B2E5ACFF2F73}" type="slidenum">
              <a:rPr lang="fr-FR" smtClean="0"/>
              <a:t>‹N°›</a:t>
            </a:fld>
            <a:endParaRPr lang="fr-FR"/>
          </a:p>
        </p:txBody>
      </p:sp>
    </p:spTree>
    <p:extLst>
      <p:ext uri="{BB962C8B-B14F-4D97-AF65-F5344CB8AC3E}">
        <p14:creationId xmlns:p14="http://schemas.microsoft.com/office/powerpoint/2010/main" val="1339560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actu.geo.fr/geopolitique/en-arabie-saoudite-81-condamnes-a-mort-executes-en-un-seul-jour-208807?utm_source=outbrain&amp;utm_medium=cpc&amp;utm_term=$publisher_name$_$section_name$&amp;utm_content=En+Arabie+Saoudite,+81+condamn%C3%A9s+%C3%A0+mort+ex%C3%A9cut%C3%A9s+en+un+seul+jour&amp;utm_campaign=pmo_geo_article_desktop_desktop_manuel_topads_s1_2022&amp;obOrigUrl=true" TargetMode="External"/><Relationship Id="rId3" Type="http://schemas.openxmlformats.org/officeDocument/2006/relationships/hyperlink" Target="https://www.lemonde.fr/sciences/article/2019/05/07/intelligence-artificielle-et-medecine-des-promesses-et-beaucoup-de-questions_5459390_1650684.html" TargetMode="External"/><Relationship Id="rId7" Type="http://schemas.openxmlformats.org/officeDocument/2006/relationships/hyperlink" Target="https://je-fais-le-test.com/quizz-chakra?sourceCode=SNI92680014&amp;obOrigUrl=true"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je-fais-le-test.com/testez-votre-prostate?sourceCode=SNI126500010&amp;obOrigUrl=true" TargetMode="External"/><Relationship Id="rId5" Type="http://schemas.openxmlformats.org/officeDocument/2006/relationships/hyperlink" Target="https://actu.voici.fr/news-people/photos-adieux-de-phil-collins-sa-fille-lily-collins-lui-rend-un-bouleversant-hommage-726084?utm_source=outbrain&amp;utm_medium=cpc&amp;utm_term=$publisher_name$_$section_name$&amp;utm_content=Adieux+de+Phil+Collins+:+sa+fille+Lily+Collins+lui+rend+hommage&amp;utm_campaign=pmo_voi_article_desktop_desktop_flux_cat_people_2&amp;obOrigUrl=true" TargetMode="External"/><Relationship Id="rId4" Type="http://schemas.openxmlformats.org/officeDocument/2006/relationships/hyperlink" Target="https://www.outbrain.com/what-is/default/fr" TargetMode="External"/><Relationship Id="rId9" Type="http://schemas.openxmlformats.org/officeDocument/2006/relationships/hyperlink" Target="https://solution.argo-editions.com/investir-dans-limmobilier-metaverse/?sourceCode=ARO277150002&amp;utm_source=outbrain&amp;utm_medium=native-ads&amp;utm_campaign=ARO277150002&amp;utm_content=$section_name$&amp;utm_term=L%E2%80%99immobilier+Metaverse+:+le+nouvel+Eldorado+des+investisseurs&amp;obOrigUrl=true"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a:t>
            </a:r>
          </a:p>
        </p:txBody>
      </p:sp>
      <p:sp>
        <p:nvSpPr>
          <p:cNvPr id="4" name="Espace réservé du numéro de diapositive 3"/>
          <p:cNvSpPr>
            <a:spLocks noGrp="1"/>
          </p:cNvSpPr>
          <p:nvPr>
            <p:ph type="sldNum" sz="quarter" idx="5"/>
          </p:nvPr>
        </p:nvSpPr>
        <p:spPr/>
        <p:txBody>
          <a:bodyPr/>
          <a:lstStyle/>
          <a:p>
            <a:fld id="{F9B98827-C68F-0F4B-811E-B2E5ACFF2F73}" type="slidenum">
              <a:rPr lang="fr-FR" smtClean="0"/>
              <a:t>3</a:t>
            </a:fld>
            <a:endParaRPr lang="fr-FR"/>
          </a:p>
        </p:txBody>
      </p:sp>
    </p:spTree>
    <p:extLst>
      <p:ext uri="{BB962C8B-B14F-4D97-AF65-F5344CB8AC3E}">
        <p14:creationId xmlns:p14="http://schemas.microsoft.com/office/powerpoint/2010/main" val="93057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9B98827-C68F-0F4B-811E-B2E5ACFF2F73}" type="slidenum">
              <a:rPr lang="fr-FR" smtClean="0"/>
              <a:t>4</a:t>
            </a:fld>
            <a:endParaRPr lang="fr-FR"/>
          </a:p>
        </p:txBody>
      </p:sp>
    </p:spTree>
    <p:extLst>
      <p:ext uri="{BB962C8B-B14F-4D97-AF65-F5344CB8AC3E}">
        <p14:creationId xmlns:p14="http://schemas.microsoft.com/office/powerpoint/2010/main" val="1231308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endParaRPr lang="fr-FR" dirty="0"/>
          </a:p>
        </p:txBody>
      </p:sp>
      <p:sp>
        <p:nvSpPr>
          <p:cNvPr id="4" name="Espace réservé du numéro de diapositive 3"/>
          <p:cNvSpPr>
            <a:spLocks noGrp="1"/>
          </p:cNvSpPr>
          <p:nvPr>
            <p:ph type="sldNum" sz="quarter" idx="5"/>
          </p:nvPr>
        </p:nvSpPr>
        <p:spPr/>
        <p:txBody>
          <a:bodyPr/>
          <a:lstStyle/>
          <a:p>
            <a:fld id="{F9B98827-C68F-0F4B-811E-B2E5ACFF2F73}" type="slidenum">
              <a:rPr lang="fr-FR" smtClean="0"/>
              <a:t>12</a:t>
            </a:fld>
            <a:endParaRPr lang="fr-FR"/>
          </a:p>
        </p:txBody>
      </p:sp>
    </p:spTree>
    <p:extLst>
      <p:ext uri="{BB962C8B-B14F-4D97-AF65-F5344CB8AC3E}">
        <p14:creationId xmlns:p14="http://schemas.microsoft.com/office/powerpoint/2010/main" val="3687329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9B98827-C68F-0F4B-811E-B2E5ACFF2F73}" type="slidenum">
              <a:rPr lang="fr-FR" smtClean="0"/>
              <a:t>13</a:t>
            </a:fld>
            <a:endParaRPr lang="fr-FR"/>
          </a:p>
        </p:txBody>
      </p:sp>
    </p:spTree>
    <p:extLst>
      <p:ext uri="{BB962C8B-B14F-4D97-AF65-F5344CB8AC3E}">
        <p14:creationId xmlns:p14="http://schemas.microsoft.com/office/powerpoint/2010/main" val="3772021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Fermeture lits pour absentéisme</a:t>
            </a:r>
          </a:p>
        </p:txBody>
      </p:sp>
      <p:sp>
        <p:nvSpPr>
          <p:cNvPr id="4" name="Espace réservé du numéro de diapositive 3"/>
          <p:cNvSpPr>
            <a:spLocks noGrp="1"/>
          </p:cNvSpPr>
          <p:nvPr>
            <p:ph type="sldNum" sz="quarter" idx="5"/>
          </p:nvPr>
        </p:nvSpPr>
        <p:spPr/>
        <p:txBody>
          <a:bodyPr/>
          <a:lstStyle/>
          <a:p>
            <a:fld id="{F9B98827-C68F-0F4B-811E-B2E5ACFF2F73}" type="slidenum">
              <a:rPr lang="fr-FR" smtClean="0"/>
              <a:t>14</a:t>
            </a:fld>
            <a:endParaRPr lang="fr-FR"/>
          </a:p>
        </p:txBody>
      </p:sp>
    </p:spTree>
    <p:extLst>
      <p:ext uri="{BB962C8B-B14F-4D97-AF65-F5344CB8AC3E}">
        <p14:creationId xmlns:p14="http://schemas.microsoft.com/office/powerpoint/2010/main" val="938949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Bousule</a:t>
            </a:r>
            <a:r>
              <a:rPr lang="fr-FR" dirty="0"/>
              <a:t> les pratiques et j’en suis consciente. Mais s’impose à nous, donc en tirer le meilleur</a:t>
            </a:r>
          </a:p>
          <a:p>
            <a:r>
              <a:rPr lang="fr-FR" dirty="0"/>
              <a:t>Uniquement pour l’efficacité ou bien plus que cela?</a:t>
            </a:r>
          </a:p>
          <a:p>
            <a:r>
              <a:rPr lang="fr-FR" dirty="0" err="1"/>
              <a:t>Qulaité</a:t>
            </a:r>
            <a:r>
              <a:rPr lang="fr-FR" dirty="0"/>
              <a:t> prise en charge : parcours de soins, mal chroniques, suivi domicile, moins d’attente pour examens ou salle urgence par gestion des flux des patients , intelligence artificielle diagnostic, sécurité</a:t>
            </a:r>
          </a:p>
          <a:p>
            <a:r>
              <a:rPr lang="fr-BE" sz="1200" b="0" kern="1200" dirty="0">
                <a:solidFill>
                  <a:schemeClr val="tx1"/>
                </a:solidFill>
                <a:effectLst/>
                <a:latin typeface="+mn-lt"/>
                <a:ea typeface="+mn-ea"/>
                <a:cs typeface="+mn-cs"/>
              </a:rPr>
              <a:t>Ensuite, grâce à l’intelligence artificielle, on a désormais les moyens de générer beaucoup plus de connaissances à l’échelle individuelle, à partir des données des hôpitaux et de la vie réelle. Enfin, les laboratoires pharmaceutiques s’investissent fortement dans ces approches de médecine personnalisée, qui ont commencé dans des domaines comme la cancérologie.</a:t>
            </a:r>
          </a:p>
          <a:p>
            <a:r>
              <a:rPr lang="fr-BE" sz="1200" b="1" kern="1200" dirty="0">
                <a:solidFill>
                  <a:schemeClr val="tx1"/>
                </a:solidFill>
                <a:effectLst/>
                <a:latin typeface="+mn-lt"/>
                <a:ea typeface="+mn-ea"/>
                <a:cs typeface="+mn-cs"/>
              </a:rPr>
              <a:t>Lire aussi   </a:t>
            </a:r>
            <a:r>
              <a:rPr lang="fr-BE" sz="1200" b="1" u="none" strike="noStrike" kern="1200" dirty="0">
                <a:solidFill>
                  <a:schemeClr val="tx1"/>
                </a:solidFill>
                <a:effectLst/>
                <a:latin typeface="+mn-lt"/>
                <a:ea typeface="+mn-ea"/>
                <a:cs typeface="+mn-cs"/>
                <a:hlinkClick r:id="rId3"/>
              </a:rPr>
              <a:t>Intelligence artificielle et médecine : des promesses et beaucoup de </a:t>
            </a:r>
            <a:r>
              <a:rPr lang="fr-BE" sz="1200" b="1" u="none" strike="noStrike" kern="1200" dirty="0" err="1">
                <a:solidFill>
                  <a:schemeClr val="tx1"/>
                </a:solidFill>
                <a:effectLst/>
                <a:latin typeface="+mn-lt"/>
                <a:ea typeface="+mn-ea"/>
                <a:cs typeface="+mn-cs"/>
                <a:hlinkClick r:id="rId3"/>
              </a:rPr>
              <a:t>questions</a:t>
            </a:r>
            <a:r>
              <a:rPr lang="fr-BE" sz="1200" b="0" kern="1200" dirty="0" err="1">
                <a:solidFill>
                  <a:schemeClr val="tx1"/>
                </a:solidFill>
                <a:effectLst/>
                <a:latin typeface="+mn-lt"/>
                <a:ea typeface="+mn-ea"/>
                <a:cs typeface="+mn-cs"/>
              </a:rPr>
              <a:t>Concrètement</a:t>
            </a:r>
            <a:r>
              <a:rPr lang="fr-BE" sz="1200" b="0" kern="1200" dirty="0">
                <a:solidFill>
                  <a:schemeClr val="tx1"/>
                </a:solidFill>
                <a:effectLst/>
                <a:latin typeface="+mn-lt"/>
                <a:ea typeface="+mn-ea"/>
                <a:cs typeface="+mn-cs"/>
              </a:rPr>
              <a:t>, cela va se traduire par une généralisation des outils d’aide à la prescription, et du suivi hors les murs de l’hôpital, grâce au développement de téléconsultations, et d’applications permettant de surveiller et de transmettre en temps réel les paramètres des malades. Ces applications pourront, par exemple, détecter un effet indésirable d’un médicament, une poussée de maladie chronique, une rechute de cancer.</a:t>
            </a:r>
          </a:p>
          <a:p>
            <a:r>
              <a:rPr lang="fr-BE" sz="1200" b="0" kern="1200" dirty="0">
                <a:solidFill>
                  <a:schemeClr val="tx1"/>
                </a:solidFill>
                <a:effectLst/>
                <a:latin typeface="+mn-lt"/>
                <a:ea typeface="+mn-ea"/>
                <a:cs typeface="+mn-cs"/>
              </a:rPr>
              <a:t>Pour les patients, c’est une bonne nouvelle car ils reprendront ainsi du pouvoir et seront davantage acteurs de leur santé. Les professionnels de santé et notamment les médecins auront, eux, besoin d’aides à la décision. Ils seront de plus en plus des gestionnaires de systèmes, comme les pilotes d’avion.</a:t>
            </a:r>
          </a:p>
          <a:p>
            <a:r>
              <a:rPr lang="fr-BE" sz="1200" b="0" kern="1200" dirty="0">
                <a:solidFill>
                  <a:schemeClr val="tx1"/>
                </a:solidFill>
                <a:effectLst/>
                <a:latin typeface="+mn-lt"/>
                <a:ea typeface="+mn-ea"/>
                <a:cs typeface="+mn-cs"/>
              </a:rPr>
              <a:t>Reste à savoir qui construira et sera propriétaire des avions. Aux Etats-Unis, les géants du numérique se positionnent comme acteurs de santé. Ainsi, Amazon propose des prestations de livraison de médicaments, de téléconsultations et même de soins à domicile. Apple a créé ses propres cliniques. En France, cette question reste pour l’instant ouverte. »</a:t>
            </a:r>
          </a:p>
          <a:p>
            <a:r>
              <a:rPr lang="fr-BE" b="1" dirty="0">
                <a:effectLst/>
              </a:rPr>
              <a:t>Il vous reste 85.42% de cet article à lire. La suite est réservée aux abonnés.</a:t>
            </a:r>
            <a:endParaRPr lang="fr-BE" dirty="0">
              <a:effectLst/>
            </a:endParaRPr>
          </a:p>
          <a:p>
            <a:pPr rtl="0"/>
            <a:r>
              <a:rPr lang="fr-BE" sz="1200" b="0" kern="1200" cap="all" dirty="0">
                <a:solidFill>
                  <a:schemeClr val="tx1"/>
                </a:solidFill>
                <a:effectLst/>
                <a:latin typeface="+mn-lt"/>
                <a:ea typeface="+mn-ea"/>
                <a:cs typeface="+mn-cs"/>
              </a:rPr>
              <a:t>CONTENUS SPONSORISÉS PAR</a:t>
            </a:r>
            <a:r>
              <a:rPr lang="fr-BE" sz="1200" b="0" u="none" strike="noStrike" kern="1200" cap="all" dirty="0">
                <a:solidFill>
                  <a:schemeClr val="tx1"/>
                </a:solidFill>
                <a:effectLst/>
                <a:latin typeface="+mn-lt"/>
                <a:ea typeface="+mn-ea"/>
                <a:cs typeface="+mn-cs"/>
                <a:hlinkClick r:id="rId4"/>
              </a:rPr>
              <a:t>OUTBRAIN</a:t>
            </a:r>
            <a:endParaRPr lang="fr-BE" sz="1200" b="0" kern="1200" cap="all" dirty="0">
              <a:solidFill>
                <a:schemeClr val="tx1"/>
              </a:solidFill>
              <a:effectLst/>
              <a:latin typeface="+mn-lt"/>
              <a:ea typeface="+mn-ea"/>
              <a:cs typeface="+mn-cs"/>
            </a:endParaRPr>
          </a:p>
          <a:p>
            <a:pPr rtl="0" fontAlgn="t"/>
            <a:r>
              <a:rPr lang="fr-BE" sz="1200" u="none" strike="noStrike" kern="1200" cap="all" dirty="0">
                <a:solidFill>
                  <a:schemeClr val="tx1"/>
                </a:solidFill>
                <a:effectLst/>
                <a:latin typeface="+mn-lt"/>
                <a:ea typeface="+mn-ea"/>
                <a:cs typeface="+mn-cs"/>
                <a:hlinkClick r:id="rId5"/>
              </a:rPr>
              <a:t>PUBLICITÉ</a:t>
            </a:r>
            <a:r>
              <a:rPr lang="fr-BE" sz="1200" b="0" u="none" strike="noStrike" kern="1200" cap="all" dirty="0">
                <a:solidFill>
                  <a:schemeClr val="tx1"/>
                </a:solidFill>
                <a:effectLst/>
                <a:latin typeface="+mn-lt"/>
                <a:ea typeface="+mn-ea"/>
                <a:cs typeface="+mn-cs"/>
                <a:hlinkClick r:id="rId5"/>
              </a:rPr>
              <a:t>VOICI</a:t>
            </a:r>
            <a:r>
              <a:rPr lang="fr-BE" sz="1200" b="1" u="none" strike="noStrike" kern="1200" dirty="0">
                <a:solidFill>
                  <a:schemeClr val="tx1"/>
                </a:solidFill>
                <a:effectLst/>
                <a:latin typeface="+mn-lt"/>
                <a:ea typeface="+mn-ea"/>
                <a:cs typeface="+mn-cs"/>
                <a:hlinkClick r:id="rId5"/>
              </a:rPr>
              <a:t>Adieux de Phil Collins : sa fille Lily Collins lui rend hommage</a:t>
            </a:r>
            <a:endParaRPr lang="fr-BE" dirty="0">
              <a:effectLst/>
            </a:endParaRPr>
          </a:p>
          <a:p>
            <a:pPr rtl="0" fontAlgn="t"/>
            <a:r>
              <a:rPr lang="fr-BE" sz="1200" u="none" strike="noStrike" kern="1200" cap="all" dirty="0">
                <a:solidFill>
                  <a:schemeClr val="tx1"/>
                </a:solidFill>
                <a:effectLst/>
                <a:latin typeface="+mn-lt"/>
                <a:ea typeface="+mn-ea"/>
                <a:cs typeface="+mn-cs"/>
                <a:hlinkClick r:id="rId6"/>
              </a:rPr>
              <a:t>PUBLICITÉ</a:t>
            </a:r>
            <a:r>
              <a:rPr lang="fr-BE" sz="1200" b="0" u="none" strike="noStrike" kern="1200" cap="all" dirty="0">
                <a:solidFill>
                  <a:schemeClr val="tx1"/>
                </a:solidFill>
                <a:effectLst/>
                <a:latin typeface="+mn-lt"/>
                <a:ea typeface="+mn-ea"/>
                <a:cs typeface="+mn-cs"/>
                <a:hlinkClick r:id="rId6"/>
              </a:rPr>
              <a:t>NOUVELLE PAGE SANTÉ</a:t>
            </a:r>
            <a:r>
              <a:rPr lang="fr-BE" sz="1200" b="1" u="none" strike="noStrike" kern="1200" dirty="0">
                <a:solidFill>
                  <a:schemeClr val="tx1"/>
                </a:solidFill>
                <a:effectLst/>
                <a:latin typeface="+mn-lt"/>
                <a:ea typeface="+mn-ea"/>
                <a:cs typeface="+mn-cs"/>
                <a:hlinkClick r:id="rId6"/>
              </a:rPr>
              <a:t>Quelle est la taille de votre prostate ? Faites le test !</a:t>
            </a:r>
            <a:endParaRPr lang="fr-BE" dirty="0">
              <a:effectLst/>
            </a:endParaRPr>
          </a:p>
          <a:p>
            <a:pPr rtl="0" fontAlgn="t"/>
            <a:r>
              <a:rPr lang="fr-BE" sz="1200" u="none" strike="noStrike" kern="1200" cap="all" dirty="0">
                <a:solidFill>
                  <a:schemeClr val="tx1"/>
                </a:solidFill>
                <a:effectLst/>
                <a:latin typeface="+mn-lt"/>
                <a:ea typeface="+mn-ea"/>
                <a:cs typeface="+mn-cs"/>
                <a:hlinkClick r:id="rId7"/>
              </a:rPr>
              <a:t>PUBLICITÉ</a:t>
            </a:r>
            <a:r>
              <a:rPr lang="fr-BE" sz="1200" b="0" u="none" strike="noStrike" kern="1200" cap="all" dirty="0">
                <a:solidFill>
                  <a:schemeClr val="tx1"/>
                </a:solidFill>
                <a:effectLst/>
                <a:latin typeface="+mn-lt"/>
                <a:ea typeface="+mn-ea"/>
                <a:cs typeface="+mn-cs"/>
                <a:hlinkClick r:id="rId7"/>
              </a:rPr>
              <a:t>JE-FAIS-LE-TEST.COM</a:t>
            </a:r>
            <a:r>
              <a:rPr lang="fr-BE" sz="1200" b="1" u="none" strike="noStrike" kern="1200" dirty="0">
                <a:solidFill>
                  <a:schemeClr val="tx1"/>
                </a:solidFill>
                <a:effectLst/>
                <a:latin typeface="+mn-lt"/>
                <a:ea typeface="+mn-ea"/>
                <a:cs typeface="+mn-cs"/>
                <a:hlinkClick r:id="rId7"/>
              </a:rPr>
              <a:t>Test : avez-vous un chakra en déséquilibre ?</a:t>
            </a:r>
            <a:endParaRPr lang="fr-BE" dirty="0">
              <a:effectLst/>
            </a:endParaRPr>
          </a:p>
          <a:p>
            <a:pPr rtl="0" fontAlgn="t"/>
            <a:r>
              <a:rPr lang="fr-BE" sz="1200" u="none" strike="noStrike" kern="1200" cap="all" dirty="0">
                <a:solidFill>
                  <a:schemeClr val="tx1"/>
                </a:solidFill>
                <a:effectLst/>
                <a:latin typeface="+mn-lt"/>
                <a:ea typeface="+mn-ea"/>
                <a:cs typeface="+mn-cs"/>
                <a:hlinkClick r:id="rId8"/>
              </a:rPr>
              <a:t>PUBLICITÉ</a:t>
            </a:r>
            <a:r>
              <a:rPr lang="fr-BE" sz="1200" b="0" u="none" strike="noStrike" kern="1200" cap="all" dirty="0">
                <a:solidFill>
                  <a:schemeClr val="tx1"/>
                </a:solidFill>
                <a:effectLst/>
                <a:latin typeface="+mn-lt"/>
                <a:ea typeface="+mn-ea"/>
                <a:cs typeface="+mn-cs"/>
                <a:hlinkClick r:id="rId8"/>
              </a:rPr>
              <a:t>GÉO</a:t>
            </a:r>
            <a:r>
              <a:rPr lang="fr-BE" sz="1200" b="1" u="none" strike="noStrike" kern="1200" dirty="0">
                <a:solidFill>
                  <a:schemeClr val="tx1"/>
                </a:solidFill>
                <a:effectLst/>
                <a:latin typeface="+mn-lt"/>
                <a:ea typeface="+mn-ea"/>
                <a:cs typeface="+mn-cs"/>
                <a:hlinkClick r:id="rId8"/>
              </a:rPr>
              <a:t>En Arabie Saoudite, 81 condamnés à mort exécutés en un seul jour</a:t>
            </a:r>
            <a:endParaRPr lang="fr-BE" dirty="0">
              <a:effectLst/>
            </a:endParaRPr>
          </a:p>
          <a:p>
            <a:pPr rtl="0" fontAlgn="t"/>
            <a:r>
              <a:rPr lang="fr-BE" sz="1200" u="none" strike="noStrike" kern="1200" cap="all" dirty="0">
                <a:solidFill>
                  <a:schemeClr val="tx1"/>
                </a:solidFill>
                <a:effectLst/>
                <a:latin typeface="+mn-lt"/>
                <a:ea typeface="+mn-ea"/>
                <a:cs typeface="+mn-cs"/>
                <a:hlinkClick r:id="rId9"/>
              </a:rPr>
              <a:t>PUBLICITÉ</a:t>
            </a:r>
            <a:r>
              <a:rPr lang="fr-BE" sz="1200" b="0" u="none" strike="noStrike" kern="1200" cap="all" dirty="0">
                <a:solidFill>
                  <a:schemeClr val="tx1"/>
                </a:solidFill>
                <a:effectLst/>
                <a:latin typeface="+mn-lt"/>
                <a:ea typeface="+mn-ea"/>
                <a:cs typeface="+mn-cs"/>
                <a:hlinkClick r:id="rId9"/>
              </a:rPr>
              <a:t>ARGO ÉDITIONS</a:t>
            </a:r>
            <a:r>
              <a:rPr lang="fr-BE" sz="1200" b="1" u="none" strike="noStrike" kern="1200" dirty="0">
                <a:solidFill>
                  <a:schemeClr val="tx1"/>
                </a:solidFill>
                <a:effectLst/>
                <a:latin typeface="+mn-lt"/>
                <a:ea typeface="+mn-ea"/>
                <a:cs typeface="+mn-cs"/>
                <a:hlinkClick r:id="rId9"/>
              </a:rPr>
              <a:t>L’immobilier Metaverse : le nouvel Eldorado des investisseurs</a:t>
            </a:r>
            <a:endParaRPr lang="fr-BE" dirty="0">
              <a:effectLst/>
            </a:endParaRPr>
          </a:p>
          <a:p>
            <a:r>
              <a:rPr lang="fr-BE" dirty="0"/>
              <a:t/>
            </a:r>
            <a:br>
              <a:rPr lang="fr-BE" dirty="0"/>
            </a:br>
            <a:endParaRPr lang="fr-FR" dirty="0"/>
          </a:p>
        </p:txBody>
      </p:sp>
      <p:sp>
        <p:nvSpPr>
          <p:cNvPr id="4" name="Espace réservé du numéro de diapositive 3"/>
          <p:cNvSpPr>
            <a:spLocks noGrp="1"/>
          </p:cNvSpPr>
          <p:nvPr>
            <p:ph type="sldNum" sz="quarter" idx="5"/>
          </p:nvPr>
        </p:nvSpPr>
        <p:spPr/>
        <p:txBody>
          <a:bodyPr/>
          <a:lstStyle/>
          <a:p>
            <a:fld id="{F9B98827-C68F-0F4B-811E-B2E5ACFF2F73}" type="slidenum">
              <a:rPr lang="fr-FR" smtClean="0"/>
              <a:t>22</a:t>
            </a:fld>
            <a:endParaRPr lang="fr-FR"/>
          </a:p>
        </p:txBody>
      </p:sp>
    </p:spTree>
    <p:extLst>
      <p:ext uri="{BB962C8B-B14F-4D97-AF65-F5344CB8AC3E}">
        <p14:creationId xmlns:p14="http://schemas.microsoft.com/office/powerpoint/2010/main" val="2989161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Tout sauf exhaustif, le programme du jour montrera combien les facettes sont nombreuses et complémentaires</a:t>
            </a:r>
          </a:p>
        </p:txBody>
      </p:sp>
      <p:sp>
        <p:nvSpPr>
          <p:cNvPr id="4" name="Espace réservé du numéro de diapositive 3"/>
          <p:cNvSpPr>
            <a:spLocks noGrp="1"/>
          </p:cNvSpPr>
          <p:nvPr>
            <p:ph type="sldNum" sz="quarter" idx="5"/>
          </p:nvPr>
        </p:nvSpPr>
        <p:spPr/>
        <p:txBody>
          <a:bodyPr/>
          <a:lstStyle/>
          <a:p>
            <a:fld id="{F9B98827-C68F-0F4B-811E-B2E5ACFF2F73}" type="slidenum">
              <a:rPr lang="fr-FR" smtClean="0"/>
              <a:t>23</a:t>
            </a:fld>
            <a:endParaRPr lang="fr-FR"/>
          </a:p>
        </p:txBody>
      </p:sp>
    </p:spTree>
    <p:extLst>
      <p:ext uri="{BB962C8B-B14F-4D97-AF65-F5344CB8AC3E}">
        <p14:creationId xmlns:p14="http://schemas.microsoft.com/office/powerpoint/2010/main" val="128526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290297-8DA2-E14B-BD90-829D0C3D184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C859B99-0938-F246-BBD7-E05F0CE76D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EEF1075-FBFF-D047-969B-2F9A401493A8}"/>
              </a:ext>
            </a:extLst>
          </p:cNvPr>
          <p:cNvSpPr>
            <a:spLocks noGrp="1"/>
          </p:cNvSpPr>
          <p:nvPr>
            <p:ph type="dt" sz="half" idx="10"/>
          </p:nvPr>
        </p:nvSpPr>
        <p:spPr/>
        <p:txBody>
          <a:bodyPr/>
          <a:lstStyle/>
          <a:p>
            <a:fld id="{57DF9CA3-6D38-2140-BF3A-138F8B2432BD}" type="datetime1">
              <a:rPr lang="fr-BE" smtClean="0"/>
              <a:t>05-05-22</a:t>
            </a:fld>
            <a:endParaRPr lang="fr-FR"/>
          </a:p>
        </p:txBody>
      </p:sp>
      <p:sp>
        <p:nvSpPr>
          <p:cNvPr id="5" name="Espace réservé du pied de page 4">
            <a:extLst>
              <a:ext uri="{FF2B5EF4-FFF2-40B4-BE49-F238E27FC236}">
                <a16:creationId xmlns:a16="http://schemas.microsoft.com/office/drawing/2014/main" id="{7C25BB44-0D83-B941-80F7-A0C78BA19554}"/>
              </a:ext>
            </a:extLst>
          </p:cNvPr>
          <p:cNvSpPr>
            <a:spLocks noGrp="1"/>
          </p:cNvSpPr>
          <p:nvPr>
            <p:ph type="ftr" sz="quarter" idx="11"/>
          </p:nvPr>
        </p:nvSpPr>
        <p:spPr/>
        <p:txBody>
          <a:bodyPr/>
          <a:lstStyle/>
          <a:p>
            <a:r>
              <a:rPr lang="fr-FR"/>
              <a:t>Catherine Fonck 05/2022</a:t>
            </a:r>
          </a:p>
        </p:txBody>
      </p:sp>
      <p:sp>
        <p:nvSpPr>
          <p:cNvPr id="6" name="Espace réservé du numéro de diapositive 5">
            <a:extLst>
              <a:ext uri="{FF2B5EF4-FFF2-40B4-BE49-F238E27FC236}">
                <a16:creationId xmlns:a16="http://schemas.microsoft.com/office/drawing/2014/main" id="{C3012C40-83F2-D84A-BCFB-BE140DE618B8}"/>
              </a:ext>
            </a:extLst>
          </p:cNvPr>
          <p:cNvSpPr>
            <a:spLocks noGrp="1"/>
          </p:cNvSpPr>
          <p:nvPr>
            <p:ph type="sldNum" sz="quarter" idx="12"/>
          </p:nvPr>
        </p:nvSpPr>
        <p:spPr/>
        <p:txBody>
          <a:bodyPr/>
          <a:lstStyle/>
          <a:p>
            <a:fld id="{D9FF44E0-E274-E04B-8681-18797DDB60CF}" type="slidenum">
              <a:rPr lang="fr-FR" smtClean="0"/>
              <a:t>‹N°›</a:t>
            </a:fld>
            <a:endParaRPr lang="fr-FR"/>
          </a:p>
        </p:txBody>
      </p:sp>
    </p:spTree>
    <p:extLst>
      <p:ext uri="{BB962C8B-B14F-4D97-AF65-F5344CB8AC3E}">
        <p14:creationId xmlns:p14="http://schemas.microsoft.com/office/powerpoint/2010/main" val="410886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CB12A7-B896-C246-A553-11463B371F6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F4EDE0E-9766-DC4C-BF6B-22D593ABA91F}"/>
              </a:ext>
            </a:extLst>
          </p:cNvPr>
          <p:cNvSpPr>
            <a:spLocks noGrp="1"/>
          </p:cNvSpPr>
          <p:nvPr>
            <p:ph type="body" orient="vert" idx="1"/>
          </p:nvPr>
        </p:nvSpPr>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AFCDAA70-A49F-894B-BDF9-C921AF941A6B}"/>
              </a:ext>
            </a:extLst>
          </p:cNvPr>
          <p:cNvSpPr>
            <a:spLocks noGrp="1"/>
          </p:cNvSpPr>
          <p:nvPr>
            <p:ph type="dt" sz="half" idx="10"/>
          </p:nvPr>
        </p:nvSpPr>
        <p:spPr/>
        <p:txBody>
          <a:bodyPr/>
          <a:lstStyle/>
          <a:p>
            <a:fld id="{442A3FC7-B364-7F4D-90C8-264220A9E0C2}" type="datetime1">
              <a:rPr lang="fr-BE" smtClean="0"/>
              <a:t>05-05-22</a:t>
            </a:fld>
            <a:endParaRPr lang="fr-FR"/>
          </a:p>
        </p:txBody>
      </p:sp>
      <p:sp>
        <p:nvSpPr>
          <p:cNvPr id="5" name="Espace réservé du pied de page 4">
            <a:extLst>
              <a:ext uri="{FF2B5EF4-FFF2-40B4-BE49-F238E27FC236}">
                <a16:creationId xmlns:a16="http://schemas.microsoft.com/office/drawing/2014/main" id="{4F74F4BD-5C05-8F42-A997-41A38605B794}"/>
              </a:ext>
            </a:extLst>
          </p:cNvPr>
          <p:cNvSpPr>
            <a:spLocks noGrp="1"/>
          </p:cNvSpPr>
          <p:nvPr>
            <p:ph type="ftr" sz="quarter" idx="11"/>
          </p:nvPr>
        </p:nvSpPr>
        <p:spPr/>
        <p:txBody>
          <a:bodyPr/>
          <a:lstStyle/>
          <a:p>
            <a:r>
              <a:rPr lang="fr-FR"/>
              <a:t>Catherine Fonck 05/2022</a:t>
            </a:r>
          </a:p>
        </p:txBody>
      </p:sp>
      <p:sp>
        <p:nvSpPr>
          <p:cNvPr id="6" name="Espace réservé du numéro de diapositive 5">
            <a:extLst>
              <a:ext uri="{FF2B5EF4-FFF2-40B4-BE49-F238E27FC236}">
                <a16:creationId xmlns:a16="http://schemas.microsoft.com/office/drawing/2014/main" id="{65F85969-CCF1-284C-B321-751BB62C6DAE}"/>
              </a:ext>
            </a:extLst>
          </p:cNvPr>
          <p:cNvSpPr>
            <a:spLocks noGrp="1"/>
          </p:cNvSpPr>
          <p:nvPr>
            <p:ph type="sldNum" sz="quarter" idx="12"/>
          </p:nvPr>
        </p:nvSpPr>
        <p:spPr/>
        <p:txBody>
          <a:bodyPr/>
          <a:lstStyle/>
          <a:p>
            <a:fld id="{D9FF44E0-E274-E04B-8681-18797DDB60CF}" type="slidenum">
              <a:rPr lang="fr-FR" smtClean="0"/>
              <a:t>‹N°›</a:t>
            </a:fld>
            <a:endParaRPr lang="fr-FR"/>
          </a:p>
        </p:txBody>
      </p:sp>
    </p:spTree>
    <p:extLst>
      <p:ext uri="{BB962C8B-B14F-4D97-AF65-F5344CB8AC3E}">
        <p14:creationId xmlns:p14="http://schemas.microsoft.com/office/powerpoint/2010/main" val="532568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631EED1-FBA2-B14D-827D-AE45775D82A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CEDA5A5-58F3-F54C-8414-BC980F4262EC}"/>
              </a:ext>
            </a:extLst>
          </p:cNvPr>
          <p:cNvSpPr>
            <a:spLocks noGrp="1"/>
          </p:cNvSpPr>
          <p:nvPr>
            <p:ph type="body" orient="vert" idx="1"/>
          </p:nvPr>
        </p:nvSpPr>
        <p:spPr>
          <a:xfrm>
            <a:off x="838200" y="365125"/>
            <a:ext cx="7734300" cy="5811838"/>
          </a:xfrm>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EC4AADD4-F4B4-1D4E-B9DE-DA58405C9274}"/>
              </a:ext>
            </a:extLst>
          </p:cNvPr>
          <p:cNvSpPr>
            <a:spLocks noGrp="1"/>
          </p:cNvSpPr>
          <p:nvPr>
            <p:ph type="dt" sz="half" idx="10"/>
          </p:nvPr>
        </p:nvSpPr>
        <p:spPr/>
        <p:txBody>
          <a:bodyPr/>
          <a:lstStyle/>
          <a:p>
            <a:fld id="{054B277C-9602-9A41-B400-672FADF327AB}" type="datetime1">
              <a:rPr lang="fr-BE" smtClean="0"/>
              <a:t>05-05-22</a:t>
            </a:fld>
            <a:endParaRPr lang="fr-FR"/>
          </a:p>
        </p:txBody>
      </p:sp>
      <p:sp>
        <p:nvSpPr>
          <p:cNvPr id="5" name="Espace réservé du pied de page 4">
            <a:extLst>
              <a:ext uri="{FF2B5EF4-FFF2-40B4-BE49-F238E27FC236}">
                <a16:creationId xmlns:a16="http://schemas.microsoft.com/office/drawing/2014/main" id="{6A2354D0-DBC0-B445-AADB-819AE76D5E86}"/>
              </a:ext>
            </a:extLst>
          </p:cNvPr>
          <p:cNvSpPr>
            <a:spLocks noGrp="1"/>
          </p:cNvSpPr>
          <p:nvPr>
            <p:ph type="ftr" sz="quarter" idx="11"/>
          </p:nvPr>
        </p:nvSpPr>
        <p:spPr/>
        <p:txBody>
          <a:bodyPr/>
          <a:lstStyle/>
          <a:p>
            <a:r>
              <a:rPr lang="fr-FR"/>
              <a:t>Catherine Fonck 05/2022</a:t>
            </a:r>
          </a:p>
        </p:txBody>
      </p:sp>
      <p:sp>
        <p:nvSpPr>
          <p:cNvPr id="6" name="Espace réservé du numéro de diapositive 5">
            <a:extLst>
              <a:ext uri="{FF2B5EF4-FFF2-40B4-BE49-F238E27FC236}">
                <a16:creationId xmlns:a16="http://schemas.microsoft.com/office/drawing/2014/main" id="{242A1488-E45A-4B41-B079-6584E60A7065}"/>
              </a:ext>
            </a:extLst>
          </p:cNvPr>
          <p:cNvSpPr>
            <a:spLocks noGrp="1"/>
          </p:cNvSpPr>
          <p:nvPr>
            <p:ph type="sldNum" sz="quarter" idx="12"/>
          </p:nvPr>
        </p:nvSpPr>
        <p:spPr/>
        <p:txBody>
          <a:bodyPr/>
          <a:lstStyle/>
          <a:p>
            <a:fld id="{D9FF44E0-E274-E04B-8681-18797DDB60CF}" type="slidenum">
              <a:rPr lang="fr-FR" smtClean="0"/>
              <a:t>‹N°›</a:t>
            </a:fld>
            <a:endParaRPr lang="fr-FR"/>
          </a:p>
        </p:txBody>
      </p:sp>
    </p:spTree>
    <p:extLst>
      <p:ext uri="{BB962C8B-B14F-4D97-AF65-F5344CB8AC3E}">
        <p14:creationId xmlns:p14="http://schemas.microsoft.com/office/powerpoint/2010/main" val="1291080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116F2F-9037-EA4C-AB06-5D71F3508CB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D6E47E2-545D-ED40-9E7B-2AC80152F21B}"/>
              </a:ext>
            </a:extLst>
          </p:cNvPr>
          <p:cNvSpPr>
            <a:spLocks noGrp="1"/>
          </p:cNvSpPr>
          <p:nvPr>
            <p:ph idx="1"/>
          </p:nvPr>
        </p:nvSpPr>
        <p:spPr/>
        <p:txBody>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F2B547DF-7E4B-E34B-998F-470A1B7FE558}"/>
              </a:ext>
            </a:extLst>
          </p:cNvPr>
          <p:cNvSpPr>
            <a:spLocks noGrp="1"/>
          </p:cNvSpPr>
          <p:nvPr>
            <p:ph type="dt" sz="half" idx="10"/>
          </p:nvPr>
        </p:nvSpPr>
        <p:spPr/>
        <p:txBody>
          <a:bodyPr/>
          <a:lstStyle/>
          <a:p>
            <a:fld id="{BC1FC837-DFF1-3440-A6B7-4D53F12DBAB6}" type="datetime1">
              <a:rPr lang="fr-BE" smtClean="0"/>
              <a:t>05-05-22</a:t>
            </a:fld>
            <a:endParaRPr lang="fr-FR"/>
          </a:p>
        </p:txBody>
      </p:sp>
      <p:sp>
        <p:nvSpPr>
          <p:cNvPr id="5" name="Espace réservé du pied de page 4">
            <a:extLst>
              <a:ext uri="{FF2B5EF4-FFF2-40B4-BE49-F238E27FC236}">
                <a16:creationId xmlns:a16="http://schemas.microsoft.com/office/drawing/2014/main" id="{BB42E67C-5BA2-9649-BE4F-FDF3F33C948F}"/>
              </a:ext>
            </a:extLst>
          </p:cNvPr>
          <p:cNvSpPr>
            <a:spLocks noGrp="1"/>
          </p:cNvSpPr>
          <p:nvPr>
            <p:ph type="ftr" sz="quarter" idx="11"/>
          </p:nvPr>
        </p:nvSpPr>
        <p:spPr/>
        <p:txBody>
          <a:bodyPr/>
          <a:lstStyle/>
          <a:p>
            <a:r>
              <a:rPr lang="fr-FR"/>
              <a:t>Catherine Fonck 05/2022</a:t>
            </a:r>
          </a:p>
        </p:txBody>
      </p:sp>
      <p:sp>
        <p:nvSpPr>
          <p:cNvPr id="6" name="Espace réservé du numéro de diapositive 5">
            <a:extLst>
              <a:ext uri="{FF2B5EF4-FFF2-40B4-BE49-F238E27FC236}">
                <a16:creationId xmlns:a16="http://schemas.microsoft.com/office/drawing/2014/main" id="{2EABE80C-2ADE-264F-8D8E-A74F8775347A}"/>
              </a:ext>
            </a:extLst>
          </p:cNvPr>
          <p:cNvSpPr>
            <a:spLocks noGrp="1"/>
          </p:cNvSpPr>
          <p:nvPr>
            <p:ph type="sldNum" sz="quarter" idx="12"/>
          </p:nvPr>
        </p:nvSpPr>
        <p:spPr/>
        <p:txBody>
          <a:bodyPr/>
          <a:lstStyle/>
          <a:p>
            <a:fld id="{D9FF44E0-E274-E04B-8681-18797DDB60CF}" type="slidenum">
              <a:rPr lang="fr-FR" smtClean="0"/>
              <a:t>‹N°›</a:t>
            </a:fld>
            <a:endParaRPr lang="fr-FR"/>
          </a:p>
        </p:txBody>
      </p:sp>
    </p:spTree>
    <p:extLst>
      <p:ext uri="{BB962C8B-B14F-4D97-AF65-F5344CB8AC3E}">
        <p14:creationId xmlns:p14="http://schemas.microsoft.com/office/powerpoint/2010/main" val="486490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7DA28A-A5E9-D64D-A6AB-FB0925A1913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0C7D04BB-51C2-8040-A252-40B0F44509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4C8F95ED-9127-AA44-96D9-041569E8E61B}"/>
              </a:ext>
            </a:extLst>
          </p:cNvPr>
          <p:cNvSpPr>
            <a:spLocks noGrp="1"/>
          </p:cNvSpPr>
          <p:nvPr>
            <p:ph type="dt" sz="half" idx="10"/>
          </p:nvPr>
        </p:nvSpPr>
        <p:spPr/>
        <p:txBody>
          <a:bodyPr/>
          <a:lstStyle/>
          <a:p>
            <a:fld id="{ED0464F0-06E9-C24D-B14D-16490572407A}" type="datetime1">
              <a:rPr lang="fr-BE" smtClean="0"/>
              <a:t>05-05-22</a:t>
            </a:fld>
            <a:endParaRPr lang="fr-FR"/>
          </a:p>
        </p:txBody>
      </p:sp>
      <p:sp>
        <p:nvSpPr>
          <p:cNvPr id="5" name="Espace réservé du pied de page 4">
            <a:extLst>
              <a:ext uri="{FF2B5EF4-FFF2-40B4-BE49-F238E27FC236}">
                <a16:creationId xmlns:a16="http://schemas.microsoft.com/office/drawing/2014/main" id="{7F70CED3-9A50-9E46-B670-43851A0CE710}"/>
              </a:ext>
            </a:extLst>
          </p:cNvPr>
          <p:cNvSpPr>
            <a:spLocks noGrp="1"/>
          </p:cNvSpPr>
          <p:nvPr>
            <p:ph type="ftr" sz="quarter" idx="11"/>
          </p:nvPr>
        </p:nvSpPr>
        <p:spPr/>
        <p:txBody>
          <a:bodyPr/>
          <a:lstStyle/>
          <a:p>
            <a:r>
              <a:rPr lang="fr-FR"/>
              <a:t>Catherine Fonck 05/2022</a:t>
            </a:r>
          </a:p>
        </p:txBody>
      </p:sp>
      <p:sp>
        <p:nvSpPr>
          <p:cNvPr id="6" name="Espace réservé du numéro de diapositive 5">
            <a:extLst>
              <a:ext uri="{FF2B5EF4-FFF2-40B4-BE49-F238E27FC236}">
                <a16:creationId xmlns:a16="http://schemas.microsoft.com/office/drawing/2014/main" id="{567CCC17-4084-B24E-A4A5-9AF198371D95}"/>
              </a:ext>
            </a:extLst>
          </p:cNvPr>
          <p:cNvSpPr>
            <a:spLocks noGrp="1"/>
          </p:cNvSpPr>
          <p:nvPr>
            <p:ph type="sldNum" sz="quarter" idx="12"/>
          </p:nvPr>
        </p:nvSpPr>
        <p:spPr/>
        <p:txBody>
          <a:bodyPr/>
          <a:lstStyle/>
          <a:p>
            <a:fld id="{D9FF44E0-E274-E04B-8681-18797DDB60CF}" type="slidenum">
              <a:rPr lang="fr-FR" smtClean="0"/>
              <a:t>‹N°›</a:t>
            </a:fld>
            <a:endParaRPr lang="fr-FR"/>
          </a:p>
        </p:txBody>
      </p:sp>
    </p:spTree>
    <p:extLst>
      <p:ext uri="{BB962C8B-B14F-4D97-AF65-F5344CB8AC3E}">
        <p14:creationId xmlns:p14="http://schemas.microsoft.com/office/powerpoint/2010/main" val="1646263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AC4898-8B17-E649-B049-2B93E8901A4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7E05413-CED6-2942-86EC-686454F4AA33}"/>
              </a:ext>
            </a:extLst>
          </p:cNvPr>
          <p:cNvSpPr>
            <a:spLocks noGrp="1"/>
          </p:cNvSpPr>
          <p:nvPr>
            <p:ph sz="half" idx="1"/>
          </p:nvPr>
        </p:nvSpPr>
        <p:spPr>
          <a:xfrm>
            <a:off x="838200" y="1825625"/>
            <a:ext cx="5181600" cy="4351338"/>
          </a:xfrm>
        </p:spPr>
        <p:txBody>
          <a:body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DE9A174A-42D7-1442-8449-3C803661B08A}"/>
              </a:ext>
            </a:extLst>
          </p:cNvPr>
          <p:cNvSpPr>
            <a:spLocks noGrp="1"/>
          </p:cNvSpPr>
          <p:nvPr>
            <p:ph sz="half" idx="2"/>
          </p:nvPr>
        </p:nvSpPr>
        <p:spPr>
          <a:xfrm>
            <a:off x="6172200" y="1825625"/>
            <a:ext cx="5181600" cy="4351338"/>
          </a:xfrm>
        </p:spPr>
        <p:txBody>
          <a:body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C4E513D0-5CBF-1246-8CD7-C5F727966135}"/>
              </a:ext>
            </a:extLst>
          </p:cNvPr>
          <p:cNvSpPr>
            <a:spLocks noGrp="1"/>
          </p:cNvSpPr>
          <p:nvPr>
            <p:ph type="dt" sz="half" idx="10"/>
          </p:nvPr>
        </p:nvSpPr>
        <p:spPr/>
        <p:txBody>
          <a:bodyPr/>
          <a:lstStyle/>
          <a:p>
            <a:fld id="{F45391CD-BDBC-A744-9B8F-8FADD0C19327}" type="datetime1">
              <a:rPr lang="fr-BE" smtClean="0"/>
              <a:t>05-05-22</a:t>
            </a:fld>
            <a:endParaRPr lang="fr-FR"/>
          </a:p>
        </p:txBody>
      </p:sp>
      <p:sp>
        <p:nvSpPr>
          <p:cNvPr id="6" name="Espace réservé du pied de page 5">
            <a:extLst>
              <a:ext uri="{FF2B5EF4-FFF2-40B4-BE49-F238E27FC236}">
                <a16:creationId xmlns:a16="http://schemas.microsoft.com/office/drawing/2014/main" id="{2AA45C0F-913F-1D4C-B091-623351DB642F}"/>
              </a:ext>
            </a:extLst>
          </p:cNvPr>
          <p:cNvSpPr>
            <a:spLocks noGrp="1"/>
          </p:cNvSpPr>
          <p:nvPr>
            <p:ph type="ftr" sz="quarter" idx="11"/>
          </p:nvPr>
        </p:nvSpPr>
        <p:spPr/>
        <p:txBody>
          <a:bodyPr/>
          <a:lstStyle/>
          <a:p>
            <a:r>
              <a:rPr lang="fr-FR"/>
              <a:t>Catherine Fonck 05/2022</a:t>
            </a:r>
          </a:p>
        </p:txBody>
      </p:sp>
      <p:sp>
        <p:nvSpPr>
          <p:cNvPr id="7" name="Espace réservé du numéro de diapositive 6">
            <a:extLst>
              <a:ext uri="{FF2B5EF4-FFF2-40B4-BE49-F238E27FC236}">
                <a16:creationId xmlns:a16="http://schemas.microsoft.com/office/drawing/2014/main" id="{565BFBB4-444C-9341-9429-91D4D15E4CDF}"/>
              </a:ext>
            </a:extLst>
          </p:cNvPr>
          <p:cNvSpPr>
            <a:spLocks noGrp="1"/>
          </p:cNvSpPr>
          <p:nvPr>
            <p:ph type="sldNum" sz="quarter" idx="12"/>
          </p:nvPr>
        </p:nvSpPr>
        <p:spPr/>
        <p:txBody>
          <a:bodyPr/>
          <a:lstStyle/>
          <a:p>
            <a:fld id="{D9FF44E0-E274-E04B-8681-18797DDB60CF}" type="slidenum">
              <a:rPr lang="fr-FR" smtClean="0"/>
              <a:t>‹N°›</a:t>
            </a:fld>
            <a:endParaRPr lang="fr-FR"/>
          </a:p>
        </p:txBody>
      </p:sp>
    </p:spTree>
    <p:extLst>
      <p:ext uri="{BB962C8B-B14F-4D97-AF65-F5344CB8AC3E}">
        <p14:creationId xmlns:p14="http://schemas.microsoft.com/office/powerpoint/2010/main" val="356253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127F47-DA7F-784B-9888-FB3E82C24080}"/>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B501B7D-9CAC-E44B-BDF3-663110B0AB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3C05AF8A-CF6F-4E44-861E-DE31AE44684A}"/>
              </a:ext>
            </a:extLst>
          </p:cNvPr>
          <p:cNvSpPr>
            <a:spLocks noGrp="1"/>
          </p:cNvSpPr>
          <p:nvPr>
            <p:ph sz="half" idx="2"/>
          </p:nvPr>
        </p:nvSpPr>
        <p:spPr>
          <a:xfrm>
            <a:off x="839788" y="2505075"/>
            <a:ext cx="5157787" cy="3684588"/>
          </a:xfrm>
        </p:spPr>
        <p:txBody>
          <a:bodyPr/>
          <a:lstStyle/>
          <a:p>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43C0EC8C-9F81-C14D-8902-F37BBC6629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6" name="Espace réservé du contenu 5">
            <a:extLst>
              <a:ext uri="{FF2B5EF4-FFF2-40B4-BE49-F238E27FC236}">
                <a16:creationId xmlns:a16="http://schemas.microsoft.com/office/drawing/2014/main" id="{92F4B0F1-4D2B-B04D-801D-297DE85CD14C}"/>
              </a:ext>
            </a:extLst>
          </p:cNvPr>
          <p:cNvSpPr>
            <a:spLocks noGrp="1"/>
          </p:cNvSpPr>
          <p:nvPr>
            <p:ph sz="quarter" idx="4"/>
          </p:nvPr>
        </p:nvSpPr>
        <p:spPr>
          <a:xfrm>
            <a:off x="6172200" y="2505075"/>
            <a:ext cx="5183188" cy="3684588"/>
          </a:xfrm>
        </p:spPr>
        <p:txBody>
          <a:bodyPr/>
          <a:lstStyle/>
          <a:p>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2CEA17EB-F2B1-3D49-A348-701EB59F282D}"/>
              </a:ext>
            </a:extLst>
          </p:cNvPr>
          <p:cNvSpPr>
            <a:spLocks noGrp="1"/>
          </p:cNvSpPr>
          <p:nvPr>
            <p:ph type="dt" sz="half" idx="10"/>
          </p:nvPr>
        </p:nvSpPr>
        <p:spPr/>
        <p:txBody>
          <a:bodyPr/>
          <a:lstStyle/>
          <a:p>
            <a:fld id="{731A8B77-F03F-F740-A7C1-4FAFD0DFB1FF}" type="datetime1">
              <a:rPr lang="fr-BE" smtClean="0"/>
              <a:t>05-05-22</a:t>
            </a:fld>
            <a:endParaRPr lang="fr-FR"/>
          </a:p>
        </p:txBody>
      </p:sp>
      <p:sp>
        <p:nvSpPr>
          <p:cNvPr id="8" name="Espace réservé du pied de page 7">
            <a:extLst>
              <a:ext uri="{FF2B5EF4-FFF2-40B4-BE49-F238E27FC236}">
                <a16:creationId xmlns:a16="http://schemas.microsoft.com/office/drawing/2014/main" id="{4546D7EE-2B47-CE45-93E7-14D00A3699D2}"/>
              </a:ext>
            </a:extLst>
          </p:cNvPr>
          <p:cNvSpPr>
            <a:spLocks noGrp="1"/>
          </p:cNvSpPr>
          <p:nvPr>
            <p:ph type="ftr" sz="quarter" idx="11"/>
          </p:nvPr>
        </p:nvSpPr>
        <p:spPr/>
        <p:txBody>
          <a:bodyPr/>
          <a:lstStyle/>
          <a:p>
            <a:r>
              <a:rPr lang="fr-FR"/>
              <a:t>Catherine Fonck 05/2022</a:t>
            </a:r>
          </a:p>
        </p:txBody>
      </p:sp>
      <p:sp>
        <p:nvSpPr>
          <p:cNvPr id="9" name="Espace réservé du numéro de diapositive 8">
            <a:extLst>
              <a:ext uri="{FF2B5EF4-FFF2-40B4-BE49-F238E27FC236}">
                <a16:creationId xmlns:a16="http://schemas.microsoft.com/office/drawing/2014/main" id="{056FE855-F388-094F-97E2-E4350C42AD74}"/>
              </a:ext>
            </a:extLst>
          </p:cNvPr>
          <p:cNvSpPr>
            <a:spLocks noGrp="1"/>
          </p:cNvSpPr>
          <p:nvPr>
            <p:ph type="sldNum" sz="quarter" idx="12"/>
          </p:nvPr>
        </p:nvSpPr>
        <p:spPr/>
        <p:txBody>
          <a:bodyPr/>
          <a:lstStyle/>
          <a:p>
            <a:fld id="{D9FF44E0-E274-E04B-8681-18797DDB60CF}" type="slidenum">
              <a:rPr lang="fr-FR" smtClean="0"/>
              <a:t>‹N°›</a:t>
            </a:fld>
            <a:endParaRPr lang="fr-FR"/>
          </a:p>
        </p:txBody>
      </p:sp>
    </p:spTree>
    <p:extLst>
      <p:ext uri="{BB962C8B-B14F-4D97-AF65-F5344CB8AC3E}">
        <p14:creationId xmlns:p14="http://schemas.microsoft.com/office/powerpoint/2010/main" val="2954764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1CC863-B89E-D74D-9A45-5753620C9AAF}"/>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9E71A75-98E1-484B-ADD4-35D0A370BF0F}"/>
              </a:ext>
            </a:extLst>
          </p:cNvPr>
          <p:cNvSpPr>
            <a:spLocks noGrp="1"/>
          </p:cNvSpPr>
          <p:nvPr>
            <p:ph type="dt" sz="half" idx="10"/>
          </p:nvPr>
        </p:nvSpPr>
        <p:spPr/>
        <p:txBody>
          <a:bodyPr/>
          <a:lstStyle/>
          <a:p>
            <a:fld id="{09E46147-60BC-AD45-8A72-B824191E2B0B}" type="datetime1">
              <a:rPr lang="fr-BE" smtClean="0"/>
              <a:t>05-05-22</a:t>
            </a:fld>
            <a:endParaRPr lang="fr-FR"/>
          </a:p>
        </p:txBody>
      </p:sp>
      <p:sp>
        <p:nvSpPr>
          <p:cNvPr id="4" name="Espace réservé du pied de page 3">
            <a:extLst>
              <a:ext uri="{FF2B5EF4-FFF2-40B4-BE49-F238E27FC236}">
                <a16:creationId xmlns:a16="http://schemas.microsoft.com/office/drawing/2014/main" id="{43EE7129-5900-0145-8273-B2F77A69AD5A}"/>
              </a:ext>
            </a:extLst>
          </p:cNvPr>
          <p:cNvSpPr>
            <a:spLocks noGrp="1"/>
          </p:cNvSpPr>
          <p:nvPr>
            <p:ph type="ftr" sz="quarter" idx="11"/>
          </p:nvPr>
        </p:nvSpPr>
        <p:spPr/>
        <p:txBody>
          <a:bodyPr/>
          <a:lstStyle/>
          <a:p>
            <a:r>
              <a:rPr lang="fr-FR"/>
              <a:t>Catherine Fonck 05/2022</a:t>
            </a:r>
          </a:p>
        </p:txBody>
      </p:sp>
      <p:sp>
        <p:nvSpPr>
          <p:cNvPr id="5" name="Espace réservé du numéro de diapositive 4">
            <a:extLst>
              <a:ext uri="{FF2B5EF4-FFF2-40B4-BE49-F238E27FC236}">
                <a16:creationId xmlns:a16="http://schemas.microsoft.com/office/drawing/2014/main" id="{FC50D638-7D10-B842-9A06-780FECFC3AE8}"/>
              </a:ext>
            </a:extLst>
          </p:cNvPr>
          <p:cNvSpPr>
            <a:spLocks noGrp="1"/>
          </p:cNvSpPr>
          <p:nvPr>
            <p:ph type="sldNum" sz="quarter" idx="12"/>
          </p:nvPr>
        </p:nvSpPr>
        <p:spPr/>
        <p:txBody>
          <a:bodyPr/>
          <a:lstStyle/>
          <a:p>
            <a:fld id="{D9FF44E0-E274-E04B-8681-18797DDB60CF}" type="slidenum">
              <a:rPr lang="fr-FR" smtClean="0"/>
              <a:t>‹N°›</a:t>
            </a:fld>
            <a:endParaRPr lang="fr-FR"/>
          </a:p>
        </p:txBody>
      </p:sp>
    </p:spTree>
    <p:extLst>
      <p:ext uri="{BB962C8B-B14F-4D97-AF65-F5344CB8AC3E}">
        <p14:creationId xmlns:p14="http://schemas.microsoft.com/office/powerpoint/2010/main" val="3008206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9EF87A0-E820-DD4F-A5A3-1AFFB238EF6C}"/>
              </a:ext>
            </a:extLst>
          </p:cNvPr>
          <p:cNvSpPr>
            <a:spLocks noGrp="1"/>
          </p:cNvSpPr>
          <p:nvPr>
            <p:ph type="dt" sz="half" idx="10"/>
          </p:nvPr>
        </p:nvSpPr>
        <p:spPr/>
        <p:txBody>
          <a:bodyPr/>
          <a:lstStyle/>
          <a:p>
            <a:fld id="{8A28BB2F-F322-5D4F-A967-45F76CDDAC29}" type="datetime1">
              <a:rPr lang="fr-BE" smtClean="0"/>
              <a:t>05-05-22</a:t>
            </a:fld>
            <a:endParaRPr lang="fr-FR"/>
          </a:p>
        </p:txBody>
      </p:sp>
      <p:sp>
        <p:nvSpPr>
          <p:cNvPr id="3" name="Espace réservé du pied de page 2">
            <a:extLst>
              <a:ext uri="{FF2B5EF4-FFF2-40B4-BE49-F238E27FC236}">
                <a16:creationId xmlns:a16="http://schemas.microsoft.com/office/drawing/2014/main" id="{8D652EBF-32E3-FE45-A3FF-EA50D7D2551F}"/>
              </a:ext>
            </a:extLst>
          </p:cNvPr>
          <p:cNvSpPr>
            <a:spLocks noGrp="1"/>
          </p:cNvSpPr>
          <p:nvPr>
            <p:ph type="ftr" sz="quarter" idx="11"/>
          </p:nvPr>
        </p:nvSpPr>
        <p:spPr/>
        <p:txBody>
          <a:bodyPr/>
          <a:lstStyle/>
          <a:p>
            <a:r>
              <a:rPr lang="fr-FR"/>
              <a:t>Catherine Fonck 05/2022</a:t>
            </a:r>
          </a:p>
        </p:txBody>
      </p:sp>
      <p:sp>
        <p:nvSpPr>
          <p:cNvPr id="4" name="Espace réservé du numéro de diapositive 3">
            <a:extLst>
              <a:ext uri="{FF2B5EF4-FFF2-40B4-BE49-F238E27FC236}">
                <a16:creationId xmlns:a16="http://schemas.microsoft.com/office/drawing/2014/main" id="{09A25AAD-7D02-8D4F-A01D-708C0287F84E}"/>
              </a:ext>
            </a:extLst>
          </p:cNvPr>
          <p:cNvSpPr>
            <a:spLocks noGrp="1"/>
          </p:cNvSpPr>
          <p:nvPr>
            <p:ph type="sldNum" sz="quarter" idx="12"/>
          </p:nvPr>
        </p:nvSpPr>
        <p:spPr/>
        <p:txBody>
          <a:bodyPr/>
          <a:lstStyle/>
          <a:p>
            <a:fld id="{D9FF44E0-E274-E04B-8681-18797DDB60CF}" type="slidenum">
              <a:rPr lang="fr-FR" smtClean="0"/>
              <a:t>‹N°›</a:t>
            </a:fld>
            <a:endParaRPr lang="fr-FR"/>
          </a:p>
        </p:txBody>
      </p:sp>
    </p:spTree>
    <p:extLst>
      <p:ext uri="{BB962C8B-B14F-4D97-AF65-F5344CB8AC3E}">
        <p14:creationId xmlns:p14="http://schemas.microsoft.com/office/powerpoint/2010/main" val="220284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4B2AF1-FDC1-9F40-8131-52748A482FF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18E874C-3C5F-9348-A6ED-C87704F02A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r-FR"/>
              <a:t>Modifier les styles du texte du masque
Deuxième niveau
Troisième niveau
Quatrième niveau
Cinquième niveau</a:t>
            </a:r>
          </a:p>
        </p:txBody>
      </p:sp>
      <p:sp>
        <p:nvSpPr>
          <p:cNvPr id="4" name="Espace réservé du texte 3">
            <a:extLst>
              <a:ext uri="{FF2B5EF4-FFF2-40B4-BE49-F238E27FC236}">
                <a16:creationId xmlns:a16="http://schemas.microsoft.com/office/drawing/2014/main" id="{F10D5BF3-7E39-694E-B7A3-5ABC3FF4AF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2594C0AB-54F8-4B49-BD93-8180D83E415E}"/>
              </a:ext>
            </a:extLst>
          </p:cNvPr>
          <p:cNvSpPr>
            <a:spLocks noGrp="1"/>
          </p:cNvSpPr>
          <p:nvPr>
            <p:ph type="dt" sz="half" idx="10"/>
          </p:nvPr>
        </p:nvSpPr>
        <p:spPr/>
        <p:txBody>
          <a:bodyPr/>
          <a:lstStyle/>
          <a:p>
            <a:fld id="{53BB9465-7CE9-5547-BFB2-18EFA615E80E}" type="datetime1">
              <a:rPr lang="fr-BE" smtClean="0"/>
              <a:t>05-05-22</a:t>
            </a:fld>
            <a:endParaRPr lang="fr-FR"/>
          </a:p>
        </p:txBody>
      </p:sp>
      <p:sp>
        <p:nvSpPr>
          <p:cNvPr id="6" name="Espace réservé du pied de page 5">
            <a:extLst>
              <a:ext uri="{FF2B5EF4-FFF2-40B4-BE49-F238E27FC236}">
                <a16:creationId xmlns:a16="http://schemas.microsoft.com/office/drawing/2014/main" id="{C848ECC0-9428-0644-8713-DD049EBAF884}"/>
              </a:ext>
            </a:extLst>
          </p:cNvPr>
          <p:cNvSpPr>
            <a:spLocks noGrp="1"/>
          </p:cNvSpPr>
          <p:nvPr>
            <p:ph type="ftr" sz="quarter" idx="11"/>
          </p:nvPr>
        </p:nvSpPr>
        <p:spPr/>
        <p:txBody>
          <a:bodyPr/>
          <a:lstStyle/>
          <a:p>
            <a:r>
              <a:rPr lang="fr-FR"/>
              <a:t>Catherine Fonck 05/2022</a:t>
            </a:r>
          </a:p>
        </p:txBody>
      </p:sp>
      <p:sp>
        <p:nvSpPr>
          <p:cNvPr id="7" name="Espace réservé du numéro de diapositive 6">
            <a:extLst>
              <a:ext uri="{FF2B5EF4-FFF2-40B4-BE49-F238E27FC236}">
                <a16:creationId xmlns:a16="http://schemas.microsoft.com/office/drawing/2014/main" id="{7EF60E96-36B0-6241-9B49-EFB01699C01B}"/>
              </a:ext>
            </a:extLst>
          </p:cNvPr>
          <p:cNvSpPr>
            <a:spLocks noGrp="1"/>
          </p:cNvSpPr>
          <p:nvPr>
            <p:ph type="sldNum" sz="quarter" idx="12"/>
          </p:nvPr>
        </p:nvSpPr>
        <p:spPr/>
        <p:txBody>
          <a:bodyPr/>
          <a:lstStyle/>
          <a:p>
            <a:fld id="{D9FF44E0-E274-E04B-8681-18797DDB60CF}" type="slidenum">
              <a:rPr lang="fr-FR" smtClean="0"/>
              <a:t>‹N°›</a:t>
            </a:fld>
            <a:endParaRPr lang="fr-FR"/>
          </a:p>
        </p:txBody>
      </p:sp>
    </p:spTree>
    <p:extLst>
      <p:ext uri="{BB962C8B-B14F-4D97-AF65-F5344CB8AC3E}">
        <p14:creationId xmlns:p14="http://schemas.microsoft.com/office/powerpoint/2010/main" val="802203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3243FE-B436-F449-9E24-8768B80C993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9EFB235-858D-9549-97DC-F0F58A95F7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51664A5-DA2B-9D4A-BB29-FA7615693A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2D5E150B-A8B2-3D45-A7B8-29C180071C8B}"/>
              </a:ext>
            </a:extLst>
          </p:cNvPr>
          <p:cNvSpPr>
            <a:spLocks noGrp="1"/>
          </p:cNvSpPr>
          <p:nvPr>
            <p:ph type="dt" sz="half" idx="10"/>
          </p:nvPr>
        </p:nvSpPr>
        <p:spPr/>
        <p:txBody>
          <a:bodyPr/>
          <a:lstStyle/>
          <a:p>
            <a:fld id="{0C9D5A67-EFEA-584D-BC9C-9D8743784F3F}" type="datetime1">
              <a:rPr lang="fr-BE" smtClean="0"/>
              <a:t>05-05-22</a:t>
            </a:fld>
            <a:endParaRPr lang="fr-FR"/>
          </a:p>
        </p:txBody>
      </p:sp>
      <p:sp>
        <p:nvSpPr>
          <p:cNvPr id="6" name="Espace réservé du pied de page 5">
            <a:extLst>
              <a:ext uri="{FF2B5EF4-FFF2-40B4-BE49-F238E27FC236}">
                <a16:creationId xmlns:a16="http://schemas.microsoft.com/office/drawing/2014/main" id="{7DED1224-6966-D944-A6A4-52C48A52189A}"/>
              </a:ext>
            </a:extLst>
          </p:cNvPr>
          <p:cNvSpPr>
            <a:spLocks noGrp="1"/>
          </p:cNvSpPr>
          <p:nvPr>
            <p:ph type="ftr" sz="quarter" idx="11"/>
          </p:nvPr>
        </p:nvSpPr>
        <p:spPr/>
        <p:txBody>
          <a:bodyPr/>
          <a:lstStyle/>
          <a:p>
            <a:r>
              <a:rPr lang="fr-FR"/>
              <a:t>Catherine Fonck 05/2022</a:t>
            </a:r>
          </a:p>
        </p:txBody>
      </p:sp>
      <p:sp>
        <p:nvSpPr>
          <p:cNvPr id="7" name="Espace réservé du numéro de diapositive 6">
            <a:extLst>
              <a:ext uri="{FF2B5EF4-FFF2-40B4-BE49-F238E27FC236}">
                <a16:creationId xmlns:a16="http://schemas.microsoft.com/office/drawing/2014/main" id="{D4DAB9C6-3AE8-8B46-9C4B-0DDC4519F24A}"/>
              </a:ext>
            </a:extLst>
          </p:cNvPr>
          <p:cNvSpPr>
            <a:spLocks noGrp="1"/>
          </p:cNvSpPr>
          <p:nvPr>
            <p:ph type="sldNum" sz="quarter" idx="12"/>
          </p:nvPr>
        </p:nvSpPr>
        <p:spPr/>
        <p:txBody>
          <a:bodyPr/>
          <a:lstStyle/>
          <a:p>
            <a:fld id="{D9FF44E0-E274-E04B-8681-18797DDB60CF}" type="slidenum">
              <a:rPr lang="fr-FR" smtClean="0"/>
              <a:t>‹N°›</a:t>
            </a:fld>
            <a:endParaRPr lang="fr-FR"/>
          </a:p>
        </p:txBody>
      </p:sp>
    </p:spTree>
    <p:extLst>
      <p:ext uri="{BB962C8B-B14F-4D97-AF65-F5344CB8AC3E}">
        <p14:creationId xmlns:p14="http://schemas.microsoft.com/office/powerpoint/2010/main" val="1171662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245B1F7-E929-E541-A93F-1CEEBD6F2E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612F1E4-C02A-7546-8F7C-48E76131CC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33EC0A4C-02E4-D448-9CF7-D4748F92E8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565AF6-7BFB-214A-8DDD-16E2994F83E1}" type="datetime1">
              <a:rPr lang="fr-BE" smtClean="0"/>
              <a:t>05-05-22</a:t>
            </a:fld>
            <a:endParaRPr lang="fr-FR"/>
          </a:p>
        </p:txBody>
      </p:sp>
      <p:sp>
        <p:nvSpPr>
          <p:cNvPr id="5" name="Espace réservé du pied de page 4">
            <a:extLst>
              <a:ext uri="{FF2B5EF4-FFF2-40B4-BE49-F238E27FC236}">
                <a16:creationId xmlns:a16="http://schemas.microsoft.com/office/drawing/2014/main" id="{1A5E9A6F-1610-3E40-89F1-F18452C38E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Catherine Fonck 05/2022</a:t>
            </a:r>
          </a:p>
        </p:txBody>
      </p:sp>
      <p:sp>
        <p:nvSpPr>
          <p:cNvPr id="6" name="Espace réservé du numéro de diapositive 5">
            <a:extLst>
              <a:ext uri="{FF2B5EF4-FFF2-40B4-BE49-F238E27FC236}">
                <a16:creationId xmlns:a16="http://schemas.microsoft.com/office/drawing/2014/main" id="{16358AB8-638F-4D45-A334-347B5A8AEC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FF44E0-E274-E04B-8681-18797DDB60CF}" type="slidenum">
              <a:rPr lang="fr-FR" smtClean="0"/>
              <a:t>‹N°›</a:t>
            </a:fld>
            <a:endParaRPr lang="fr-FR"/>
          </a:p>
        </p:txBody>
      </p:sp>
    </p:spTree>
    <p:extLst>
      <p:ext uri="{BB962C8B-B14F-4D97-AF65-F5344CB8AC3E}">
        <p14:creationId xmlns:p14="http://schemas.microsoft.com/office/powerpoint/2010/main" val="667268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B65D03-95B4-9642-94B7-3B8D1DDC566B}"/>
              </a:ext>
            </a:extLst>
          </p:cNvPr>
          <p:cNvSpPr>
            <a:spLocks noGrp="1"/>
          </p:cNvSpPr>
          <p:nvPr>
            <p:ph type="ctrTitle"/>
          </p:nvPr>
        </p:nvSpPr>
        <p:spPr>
          <a:xfrm>
            <a:off x="642257" y="1122363"/>
            <a:ext cx="10744200" cy="2387600"/>
          </a:xfrm>
        </p:spPr>
        <p:txBody>
          <a:bodyPr>
            <a:normAutofit fontScale="90000"/>
          </a:bodyPr>
          <a:lstStyle/>
          <a:p>
            <a:r>
              <a:rPr lang="fr-FR" dirty="0"/>
              <a:t/>
            </a:r>
            <a:br>
              <a:rPr lang="fr-FR" dirty="0"/>
            </a:br>
            <a:r>
              <a:rPr lang="fr-FR" b="1" dirty="0"/>
              <a:t>Humanisation des soins :</a:t>
            </a:r>
            <a:br>
              <a:rPr lang="fr-FR" b="1" dirty="0"/>
            </a:br>
            <a:r>
              <a:rPr lang="fr-FR" b="1" dirty="0"/>
              <a:t>au cœur de notre système de santé?</a:t>
            </a:r>
          </a:p>
        </p:txBody>
      </p:sp>
      <p:sp>
        <p:nvSpPr>
          <p:cNvPr id="3" name="Sous-titre 2">
            <a:extLst>
              <a:ext uri="{FF2B5EF4-FFF2-40B4-BE49-F238E27FC236}">
                <a16:creationId xmlns:a16="http://schemas.microsoft.com/office/drawing/2014/main" id="{35EE0C55-AFDA-CF45-B3FD-ED132C264922}"/>
              </a:ext>
            </a:extLst>
          </p:cNvPr>
          <p:cNvSpPr>
            <a:spLocks noGrp="1"/>
          </p:cNvSpPr>
          <p:nvPr>
            <p:ph type="subTitle" idx="1"/>
          </p:nvPr>
        </p:nvSpPr>
        <p:spPr>
          <a:xfrm>
            <a:off x="5529943" y="4626133"/>
            <a:ext cx="4853354" cy="911347"/>
          </a:xfrm>
        </p:spPr>
        <p:txBody>
          <a:bodyPr/>
          <a:lstStyle/>
          <a:p>
            <a:r>
              <a:rPr lang="fr-FR" dirty="0"/>
              <a:t>Catherine Fonck</a:t>
            </a:r>
          </a:p>
          <a:p>
            <a:r>
              <a:rPr lang="fr-FR" dirty="0"/>
              <a:t>05/2022</a:t>
            </a:r>
          </a:p>
        </p:txBody>
      </p:sp>
      <p:sp>
        <p:nvSpPr>
          <p:cNvPr id="4" name="Espace réservé du pied de page 3">
            <a:extLst>
              <a:ext uri="{FF2B5EF4-FFF2-40B4-BE49-F238E27FC236}">
                <a16:creationId xmlns:a16="http://schemas.microsoft.com/office/drawing/2014/main" id="{7329B6D3-8303-4643-829B-33D75B8514CB}"/>
              </a:ext>
            </a:extLst>
          </p:cNvPr>
          <p:cNvSpPr>
            <a:spLocks noGrp="1"/>
          </p:cNvSpPr>
          <p:nvPr>
            <p:ph type="ftr" sz="quarter" idx="11"/>
          </p:nvPr>
        </p:nvSpPr>
        <p:spPr/>
        <p:txBody>
          <a:bodyPr/>
          <a:lstStyle/>
          <a:p>
            <a:r>
              <a:rPr lang="fr-FR"/>
              <a:t>Catherine Fonck 05/2022</a:t>
            </a:r>
          </a:p>
        </p:txBody>
      </p:sp>
    </p:spTree>
    <p:extLst>
      <p:ext uri="{BB962C8B-B14F-4D97-AF65-F5344CB8AC3E}">
        <p14:creationId xmlns:p14="http://schemas.microsoft.com/office/powerpoint/2010/main" val="3685895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5E64742-46CE-7248-9804-6FFD8F71F03D}"/>
              </a:ext>
            </a:extLst>
          </p:cNvPr>
          <p:cNvSpPr>
            <a:spLocks noGrp="1"/>
          </p:cNvSpPr>
          <p:nvPr>
            <p:ph idx="1"/>
          </p:nvPr>
        </p:nvSpPr>
        <p:spPr>
          <a:xfrm>
            <a:off x="838200" y="1355834"/>
            <a:ext cx="10515600" cy="4821129"/>
          </a:xfrm>
        </p:spPr>
        <p:txBody>
          <a:bodyPr/>
          <a:lstStyle/>
          <a:p>
            <a:pPr marL="0" indent="0">
              <a:buNone/>
            </a:pPr>
            <a:r>
              <a:rPr lang="fr-FR" dirty="0"/>
              <a:t>Principales difficultés relatives à la communication soignant-patient</a:t>
            </a:r>
          </a:p>
          <a:p>
            <a:pPr lvl="1"/>
            <a:r>
              <a:rPr lang="fr-FR" dirty="0"/>
              <a:t>4/10 = ne pas comprendre, pas assez de temps, pas de suivi correct des recommandations, si complications</a:t>
            </a:r>
          </a:p>
          <a:p>
            <a:pPr lvl="1"/>
            <a:r>
              <a:rPr lang="fr-FR" dirty="0"/>
              <a:t>Compliance au traitement</a:t>
            </a:r>
          </a:p>
          <a:p>
            <a:pPr lvl="1"/>
            <a:r>
              <a:rPr lang="fr-FR" dirty="0"/>
              <a:t>Impact financier peu (pas) connu : </a:t>
            </a:r>
          </a:p>
          <a:p>
            <a:pPr marL="457200" lvl="1" indent="0">
              <a:buNone/>
            </a:pPr>
            <a:r>
              <a:rPr lang="fr-FR" dirty="0"/>
              <a:t>	Vlaams </a:t>
            </a:r>
            <a:r>
              <a:rPr lang="fr-FR" dirty="0" err="1"/>
              <a:t>Patiëntenplatform</a:t>
            </a:r>
            <a:r>
              <a:rPr lang="fr-FR" dirty="0"/>
              <a:t> 2017 =81% des patients</a:t>
            </a:r>
          </a:p>
          <a:p>
            <a:pPr lvl="1"/>
            <a:r>
              <a:rPr lang="fr-FR" dirty="0"/>
              <a:t>Manque d’empathie et respect</a:t>
            </a:r>
          </a:p>
          <a:p>
            <a:pPr lvl="1"/>
            <a:r>
              <a:rPr lang="fr-FR" dirty="0"/>
              <a:t>Temporalités non concordantes</a:t>
            </a:r>
          </a:p>
          <a:p>
            <a:pPr lvl="1"/>
            <a:r>
              <a:rPr lang="fr-FR" dirty="0"/>
              <a:t>Patient pas ou insuffisamment impliqué dans les décisions</a:t>
            </a:r>
          </a:p>
          <a:p>
            <a:pPr lvl="1"/>
            <a:endParaRPr lang="fr-FR" dirty="0"/>
          </a:p>
          <a:p>
            <a:pPr marL="457200" lvl="1" indent="0">
              <a:buNone/>
            </a:pPr>
            <a:r>
              <a:rPr lang="fr-FR" sz="1800" dirty="0"/>
              <a:t>				Avis Commission fédérale relative aux droits du patient 09/2019</a:t>
            </a:r>
          </a:p>
        </p:txBody>
      </p:sp>
      <p:sp>
        <p:nvSpPr>
          <p:cNvPr id="2" name="Espace réservé du pied de page 1">
            <a:extLst>
              <a:ext uri="{FF2B5EF4-FFF2-40B4-BE49-F238E27FC236}">
                <a16:creationId xmlns:a16="http://schemas.microsoft.com/office/drawing/2014/main" id="{2359C535-4E17-094E-A74F-7948A13A3A79}"/>
              </a:ext>
            </a:extLst>
          </p:cNvPr>
          <p:cNvSpPr>
            <a:spLocks noGrp="1"/>
          </p:cNvSpPr>
          <p:nvPr>
            <p:ph type="ftr" sz="quarter" idx="11"/>
          </p:nvPr>
        </p:nvSpPr>
        <p:spPr/>
        <p:txBody>
          <a:bodyPr/>
          <a:lstStyle/>
          <a:p>
            <a:r>
              <a:rPr lang="fr-FR"/>
              <a:t>Catherine Fonck 05/2022</a:t>
            </a:r>
          </a:p>
        </p:txBody>
      </p:sp>
    </p:spTree>
    <p:extLst>
      <p:ext uri="{BB962C8B-B14F-4D97-AF65-F5344CB8AC3E}">
        <p14:creationId xmlns:p14="http://schemas.microsoft.com/office/powerpoint/2010/main" val="3865011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F4DDD0-E86C-2348-B2FE-225F4831118E}"/>
              </a:ext>
            </a:extLst>
          </p:cNvPr>
          <p:cNvSpPr>
            <a:spLocks noGrp="1"/>
          </p:cNvSpPr>
          <p:nvPr>
            <p:ph type="title"/>
          </p:nvPr>
        </p:nvSpPr>
        <p:spPr>
          <a:xfrm>
            <a:off x="838200" y="680435"/>
            <a:ext cx="10515600" cy="2041744"/>
          </a:xfrm>
        </p:spPr>
        <p:txBody>
          <a:bodyPr>
            <a:normAutofit/>
          </a:bodyPr>
          <a:lstStyle/>
          <a:p>
            <a:pPr algn="ctr"/>
            <a:r>
              <a:rPr lang="fr-FR" dirty="0"/>
              <a:t>Plus d’humanisation des soins</a:t>
            </a:r>
            <a:br>
              <a:rPr lang="fr-FR" dirty="0"/>
            </a:br>
            <a:r>
              <a:rPr lang="fr-FR" dirty="0"/>
              <a:t>et donc plus de qualité des soins :</a:t>
            </a:r>
            <a:br>
              <a:rPr lang="fr-FR" dirty="0"/>
            </a:br>
            <a:r>
              <a:rPr lang="fr-FR" dirty="0"/>
              <a:t>quels leviers politiques?</a:t>
            </a:r>
          </a:p>
        </p:txBody>
      </p:sp>
      <p:sp>
        <p:nvSpPr>
          <p:cNvPr id="3" name="Espace réservé du contenu 2">
            <a:extLst>
              <a:ext uri="{FF2B5EF4-FFF2-40B4-BE49-F238E27FC236}">
                <a16:creationId xmlns:a16="http://schemas.microsoft.com/office/drawing/2014/main" id="{C2386DDB-83CD-804D-A6E0-46FF99CED7B2}"/>
              </a:ext>
            </a:extLst>
          </p:cNvPr>
          <p:cNvSpPr>
            <a:spLocks noGrp="1"/>
          </p:cNvSpPr>
          <p:nvPr>
            <p:ph idx="1"/>
          </p:nvPr>
        </p:nvSpPr>
        <p:spPr>
          <a:xfrm>
            <a:off x="838200" y="2908190"/>
            <a:ext cx="10515600" cy="3261382"/>
          </a:xfrm>
        </p:spPr>
        <p:txBody>
          <a:bodyPr>
            <a:normAutofit/>
          </a:bodyPr>
          <a:lstStyle/>
          <a:p>
            <a:pPr marL="0" indent="0">
              <a:buNone/>
            </a:pPr>
            <a:r>
              <a:rPr lang="fr-FR" dirty="0"/>
              <a:t>Nombreux…</a:t>
            </a:r>
          </a:p>
          <a:p>
            <a:pPr marL="0" indent="0">
              <a:buNone/>
            </a:pPr>
            <a:endParaRPr lang="fr-FR" dirty="0"/>
          </a:p>
          <a:p>
            <a:r>
              <a:rPr lang="fr-FR" dirty="0"/>
              <a:t>Communication</a:t>
            </a:r>
          </a:p>
          <a:p>
            <a:r>
              <a:rPr lang="fr-FR" dirty="0"/>
              <a:t>Des soignants bien formés et en nombre suffisant</a:t>
            </a:r>
          </a:p>
          <a:p>
            <a:r>
              <a:rPr lang="fr-FR" dirty="0"/>
              <a:t>Numérisation, défis technologiques</a:t>
            </a:r>
          </a:p>
          <a:p>
            <a:endParaRPr lang="fr-FR" dirty="0"/>
          </a:p>
          <a:p>
            <a:endParaRPr lang="fr-FR" dirty="0"/>
          </a:p>
          <a:p>
            <a:pPr marL="0" indent="0">
              <a:buNone/>
            </a:pPr>
            <a:endParaRPr lang="fr-FR" dirty="0"/>
          </a:p>
          <a:p>
            <a:pPr marL="0" indent="0">
              <a:buNone/>
            </a:pPr>
            <a:endParaRPr lang="fr-FR" dirty="0"/>
          </a:p>
          <a:p>
            <a:pPr marL="0" indent="0">
              <a:buNone/>
            </a:pPr>
            <a:endParaRPr lang="fr-FR" dirty="0"/>
          </a:p>
          <a:p>
            <a:endParaRPr lang="fr-FR" dirty="0"/>
          </a:p>
        </p:txBody>
      </p:sp>
      <p:sp>
        <p:nvSpPr>
          <p:cNvPr id="4" name="Espace réservé du pied de page 3">
            <a:extLst>
              <a:ext uri="{FF2B5EF4-FFF2-40B4-BE49-F238E27FC236}">
                <a16:creationId xmlns:a16="http://schemas.microsoft.com/office/drawing/2014/main" id="{CB6624D2-F349-E946-97E7-EDF6C5C51187}"/>
              </a:ext>
            </a:extLst>
          </p:cNvPr>
          <p:cNvSpPr>
            <a:spLocks noGrp="1"/>
          </p:cNvSpPr>
          <p:nvPr>
            <p:ph type="ftr" sz="quarter" idx="11"/>
          </p:nvPr>
        </p:nvSpPr>
        <p:spPr/>
        <p:txBody>
          <a:bodyPr/>
          <a:lstStyle/>
          <a:p>
            <a:r>
              <a:rPr lang="fr-FR"/>
              <a:t>Catherine Fonck 05/2022</a:t>
            </a:r>
          </a:p>
        </p:txBody>
      </p:sp>
    </p:spTree>
    <p:extLst>
      <p:ext uri="{BB962C8B-B14F-4D97-AF65-F5344CB8AC3E}">
        <p14:creationId xmlns:p14="http://schemas.microsoft.com/office/powerpoint/2010/main" val="349564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9A5800-2C24-964A-A22D-DF54DB71E250}"/>
              </a:ext>
            </a:extLst>
          </p:cNvPr>
          <p:cNvSpPr>
            <a:spLocks noGrp="1"/>
          </p:cNvSpPr>
          <p:nvPr>
            <p:ph type="title"/>
          </p:nvPr>
        </p:nvSpPr>
        <p:spPr>
          <a:xfrm>
            <a:off x="838200" y="1"/>
            <a:ext cx="10515600" cy="925286"/>
          </a:xfrm>
        </p:spPr>
        <p:txBody>
          <a:bodyPr/>
          <a:lstStyle/>
          <a:p>
            <a:r>
              <a:rPr lang="fr-FR" dirty="0"/>
              <a:t>Communication patient-soignants-famille-…</a:t>
            </a:r>
          </a:p>
        </p:txBody>
      </p:sp>
      <p:sp>
        <p:nvSpPr>
          <p:cNvPr id="3" name="Espace réservé du contenu 2">
            <a:extLst>
              <a:ext uri="{FF2B5EF4-FFF2-40B4-BE49-F238E27FC236}">
                <a16:creationId xmlns:a16="http://schemas.microsoft.com/office/drawing/2014/main" id="{1656DC35-89DC-3A4A-A68A-B2842DD54570}"/>
              </a:ext>
            </a:extLst>
          </p:cNvPr>
          <p:cNvSpPr>
            <a:spLocks noGrp="1"/>
          </p:cNvSpPr>
          <p:nvPr>
            <p:ph idx="1"/>
          </p:nvPr>
        </p:nvSpPr>
        <p:spPr>
          <a:xfrm>
            <a:off x="838200" y="1117537"/>
            <a:ext cx="10515600" cy="5046562"/>
          </a:xfrm>
        </p:spPr>
        <p:txBody>
          <a:bodyPr>
            <a:normAutofit fontScale="85000" lnSpcReduction="10000"/>
          </a:bodyPr>
          <a:lstStyle/>
          <a:p>
            <a:r>
              <a:rPr lang="fr-FR" dirty="0"/>
              <a:t>Formation initiale et continue :</a:t>
            </a:r>
          </a:p>
          <a:p>
            <a:pPr lvl="1"/>
            <a:r>
              <a:rPr lang="fr-FR" dirty="0"/>
              <a:t>Formation à la communication via </a:t>
            </a:r>
            <a:r>
              <a:rPr lang="fr-FR" dirty="0" err="1"/>
              <a:t>cfr</a:t>
            </a:r>
            <a:r>
              <a:rPr lang="fr-FR" dirty="0"/>
              <a:t> MG/Infirmiers/VT : mises en situation, ateliers</a:t>
            </a:r>
          </a:p>
          <a:p>
            <a:pPr lvl="1"/>
            <a:r>
              <a:rPr lang="fr-FR" dirty="0" err="1"/>
              <a:t>Littéracie</a:t>
            </a:r>
            <a:r>
              <a:rPr lang="fr-FR" dirty="0"/>
              <a:t> en santé : langage adapté, disponibilité, adhésion et motivation</a:t>
            </a:r>
          </a:p>
          <a:p>
            <a:pPr lvl="1"/>
            <a:r>
              <a:rPr lang="fr-FR" dirty="0"/>
              <a:t>Formation spécifique en soins palliatifs pour tout soignant</a:t>
            </a:r>
          </a:p>
          <a:p>
            <a:r>
              <a:rPr lang="fr-FR" dirty="0"/>
              <a:t>Donner du temps…pour annoncer un diagnostic difficile, pour expliquer, pour le soin, pour un temps d’arrêt à côté des actes plus « techniques » : reconnaitre l’acte relationnel et l’acte intellectuel</a:t>
            </a:r>
          </a:p>
          <a:p>
            <a:r>
              <a:rPr lang="fr-BE" dirty="0"/>
              <a:t>Donner du temps…pour une </a:t>
            </a:r>
            <a:r>
              <a:rPr lang="fr-BE" dirty="0" err="1"/>
              <a:t>évaluation</a:t>
            </a:r>
            <a:r>
              <a:rPr lang="fr-BE" dirty="0"/>
              <a:t> de la </a:t>
            </a:r>
            <a:r>
              <a:rPr lang="fr-BE" dirty="0" err="1"/>
              <a:t>capacite</a:t>
            </a:r>
            <a:r>
              <a:rPr lang="fr-BE" dirty="0"/>
              <a:t>́ </a:t>
            </a:r>
            <a:r>
              <a:rPr lang="fr-BE" dirty="0" err="1"/>
              <a:t>décisionnelle</a:t>
            </a:r>
            <a:r>
              <a:rPr lang="fr-BE" dirty="0"/>
              <a:t> et le dialogue avec des personnes vulnérables et leurs proches </a:t>
            </a:r>
            <a:r>
              <a:rPr lang="fr-BE" b="1" dirty="0"/>
              <a:t> </a:t>
            </a:r>
            <a:endParaRPr lang="fr-FR" dirty="0"/>
          </a:p>
          <a:p>
            <a:r>
              <a:rPr lang="fr-FR" dirty="0"/>
              <a:t>Approche multidisciplinaire, </a:t>
            </a:r>
            <a:r>
              <a:rPr lang="fr-FR" dirty="0" err="1"/>
              <a:t>yc</a:t>
            </a:r>
            <a:r>
              <a:rPr lang="fr-FR" dirty="0"/>
              <a:t> avec dimension sociale</a:t>
            </a:r>
          </a:p>
          <a:p>
            <a:r>
              <a:rPr lang="fr-FR" dirty="0"/>
              <a:t>Soutien des projets spécifiques et des initiatives sur le terrain</a:t>
            </a:r>
          </a:p>
          <a:p>
            <a:r>
              <a:rPr lang="fr-FR" dirty="0"/>
              <a:t>Favoriser une communication sur les erreurs et sur les complications. </a:t>
            </a:r>
          </a:p>
          <a:p>
            <a:pPr marL="457200" lvl="1" indent="0">
              <a:buNone/>
            </a:pPr>
            <a:r>
              <a:rPr lang="fr-FR" dirty="0"/>
              <a:t>Loi néerlandaise : obligation d’informer le patient en cas d’erreur médicale</a:t>
            </a:r>
          </a:p>
          <a:p>
            <a:r>
              <a:rPr lang="fr-FR" dirty="0"/>
              <a:t>Renforcement fonction médiation droits du patient dans les hôpitaux et MR/MRS</a:t>
            </a:r>
          </a:p>
          <a:p>
            <a:endParaRPr lang="fr-FR" dirty="0"/>
          </a:p>
          <a:p>
            <a:endParaRPr lang="fr-FR" dirty="0"/>
          </a:p>
          <a:p>
            <a:endParaRPr lang="fr-FR" dirty="0"/>
          </a:p>
          <a:p>
            <a:endParaRPr lang="fr-FR" dirty="0"/>
          </a:p>
        </p:txBody>
      </p:sp>
      <p:sp>
        <p:nvSpPr>
          <p:cNvPr id="4" name="Espace réservé du pied de page 3">
            <a:extLst>
              <a:ext uri="{FF2B5EF4-FFF2-40B4-BE49-F238E27FC236}">
                <a16:creationId xmlns:a16="http://schemas.microsoft.com/office/drawing/2014/main" id="{4D5FF1C6-EF9E-C647-85DA-EEC74DF9B1B9}"/>
              </a:ext>
            </a:extLst>
          </p:cNvPr>
          <p:cNvSpPr>
            <a:spLocks noGrp="1"/>
          </p:cNvSpPr>
          <p:nvPr>
            <p:ph type="ftr" sz="quarter" idx="11"/>
          </p:nvPr>
        </p:nvSpPr>
        <p:spPr/>
        <p:txBody>
          <a:bodyPr/>
          <a:lstStyle/>
          <a:p>
            <a:r>
              <a:rPr lang="fr-FR"/>
              <a:t>Catherine Fonck 05/2022</a:t>
            </a:r>
          </a:p>
        </p:txBody>
      </p:sp>
    </p:spTree>
    <p:extLst>
      <p:ext uri="{BB962C8B-B14F-4D97-AF65-F5344CB8AC3E}">
        <p14:creationId xmlns:p14="http://schemas.microsoft.com/office/powerpoint/2010/main" val="2188343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43EFEE-F7DC-5440-A50C-CE1FA82FC516}"/>
              </a:ext>
            </a:extLst>
          </p:cNvPr>
          <p:cNvSpPr>
            <a:spLocks noGrp="1"/>
          </p:cNvSpPr>
          <p:nvPr>
            <p:ph type="title"/>
          </p:nvPr>
        </p:nvSpPr>
        <p:spPr>
          <a:xfrm>
            <a:off x="544286" y="320675"/>
            <a:ext cx="11723914" cy="1325563"/>
          </a:xfrm>
        </p:spPr>
        <p:txBody>
          <a:bodyPr>
            <a:normAutofit/>
          </a:bodyPr>
          <a:lstStyle/>
          <a:p>
            <a:r>
              <a:rPr lang="fr-FR" sz="4000" dirty="0"/>
              <a:t>Suffisamment de soignants bien formés et soutenus</a:t>
            </a:r>
          </a:p>
        </p:txBody>
      </p:sp>
      <p:sp>
        <p:nvSpPr>
          <p:cNvPr id="3" name="Espace réservé du contenu 2">
            <a:extLst>
              <a:ext uri="{FF2B5EF4-FFF2-40B4-BE49-F238E27FC236}">
                <a16:creationId xmlns:a16="http://schemas.microsoft.com/office/drawing/2014/main" id="{FC414F7E-BF18-7B4B-AF27-51C7C3AE64B4}"/>
              </a:ext>
            </a:extLst>
          </p:cNvPr>
          <p:cNvSpPr>
            <a:spLocks noGrp="1"/>
          </p:cNvSpPr>
          <p:nvPr>
            <p:ph idx="1"/>
          </p:nvPr>
        </p:nvSpPr>
        <p:spPr/>
        <p:txBody>
          <a:bodyPr>
            <a:normAutofit/>
          </a:bodyPr>
          <a:lstStyle/>
          <a:p>
            <a:r>
              <a:rPr lang="fr-FR" dirty="0"/>
              <a:t>Donner du temps…</a:t>
            </a:r>
          </a:p>
          <a:p>
            <a:r>
              <a:rPr lang="fr-FR" dirty="0"/>
              <a:t>Pénurie infirmiers et </a:t>
            </a:r>
            <a:r>
              <a:rPr lang="fr-FR" dirty="0" err="1"/>
              <a:t>aide-soignants</a:t>
            </a:r>
            <a:endParaRPr lang="fr-FR" dirty="0"/>
          </a:p>
          <a:p>
            <a:r>
              <a:rPr lang="fr-FR" dirty="0"/>
              <a:t>Soins plus intégrés, </a:t>
            </a:r>
            <a:r>
              <a:rPr lang="fr-FR" dirty="0" err="1"/>
              <a:t>yc</a:t>
            </a:r>
            <a:r>
              <a:rPr lang="fr-FR" dirty="0"/>
              <a:t> volet social : ne pas découper le patient en fonction de structures</a:t>
            </a:r>
          </a:p>
          <a:p>
            <a:r>
              <a:rPr lang="fr-FR" dirty="0"/>
              <a:t>Accueil/accompagnement adapté aux situations de vulnérabilité</a:t>
            </a:r>
          </a:p>
          <a:p>
            <a:r>
              <a:rPr lang="fr-FR" dirty="0"/>
              <a:t>Soutien psychologique soignants, bien-être au travail</a:t>
            </a:r>
          </a:p>
          <a:p>
            <a:r>
              <a:rPr lang="fr-FR" dirty="0"/>
              <a:t>Soutien aidants proches</a:t>
            </a:r>
          </a:p>
          <a:p>
            <a:endParaRPr lang="fr-FR" dirty="0"/>
          </a:p>
          <a:p>
            <a:endParaRPr lang="fr-FR" dirty="0"/>
          </a:p>
          <a:p>
            <a:pPr lvl="1"/>
            <a:endParaRPr lang="fr-FR" dirty="0"/>
          </a:p>
        </p:txBody>
      </p:sp>
      <p:sp>
        <p:nvSpPr>
          <p:cNvPr id="4" name="Espace réservé du pied de page 3">
            <a:extLst>
              <a:ext uri="{FF2B5EF4-FFF2-40B4-BE49-F238E27FC236}">
                <a16:creationId xmlns:a16="http://schemas.microsoft.com/office/drawing/2014/main" id="{58F6AD3F-5714-F948-9808-9791C7162707}"/>
              </a:ext>
            </a:extLst>
          </p:cNvPr>
          <p:cNvSpPr>
            <a:spLocks noGrp="1"/>
          </p:cNvSpPr>
          <p:nvPr>
            <p:ph type="ftr" sz="quarter" idx="11"/>
          </p:nvPr>
        </p:nvSpPr>
        <p:spPr/>
        <p:txBody>
          <a:bodyPr/>
          <a:lstStyle/>
          <a:p>
            <a:r>
              <a:rPr lang="fr-FR"/>
              <a:t>Catherine Fonck 05/2022</a:t>
            </a:r>
          </a:p>
        </p:txBody>
      </p:sp>
    </p:spTree>
    <p:extLst>
      <p:ext uri="{BB962C8B-B14F-4D97-AF65-F5344CB8AC3E}">
        <p14:creationId xmlns:p14="http://schemas.microsoft.com/office/powerpoint/2010/main" val="3392478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8A64256-8F1E-714B-8C02-2DCCE8269438}"/>
              </a:ext>
            </a:extLst>
          </p:cNvPr>
          <p:cNvSpPr>
            <a:spLocks noGrp="1"/>
          </p:cNvSpPr>
          <p:nvPr>
            <p:ph idx="1"/>
          </p:nvPr>
        </p:nvSpPr>
        <p:spPr>
          <a:xfrm>
            <a:off x="838200" y="1099457"/>
            <a:ext cx="10515600" cy="5077506"/>
          </a:xfrm>
        </p:spPr>
        <p:txBody>
          <a:bodyPr>
            <a:normAutofit/>
          </a:bodyPr>
          <a:lstStyle/>
          <a:p>
            <a:r>
              <a:rPr lang="fr-FR" dirty="0"/>
              <a:t>Absentéisme : fermeture de lits hospitaliers jusqu’à 30%</a:t>
            </a:r>
          </a:p>
          <a:p>
            <a:r>
              <a:rPr lang="fr-FR" dirty="0"/>
              <a:t>Postes vacants infirmiers </a:t>
            </a:r>
          </a:p>
          <a:p>
            <a:pPr lvl="1"/>
            <a:r>
              <a:rPr lang="fr-FR" dirty="0"/>
              <a:t>2019 : 4500</a:t>
            </a:r>
          </a:p>
          <a:p>
            <a:pPr lvl="1"/>
            <a:r>
              <a:rPr lang="fr-FR" dirty="0"/>
              <a:t>22022 : 6000 </a:t>
            </a:r>
          </a:p>
          <a:p>
            <a:r>
              <a:rPr lang="fr-FR" dirty="0"/>
              <a:t>Réorientation professionnelle rapide 5-10 ans : </a:t>
            </a:r>
          </a:p>
          <a:p>
            <a:pPr lvl="1"/>
            <a:r>
              <a:rPr lang="fr-FR" dirty="0"/>
              <a:t>202 000 infirmiers (2019)</a:t>
            </a:r>
          </a:p>
          <a:p>
            <a:pPr lvl="1"/>
            <a:r>
              <a:rPr lang="fr-FR" dirty="0"/>
              <a:t>152 000 infirmiers actifs</a:t>
            </a:r>
          </a:p>
          <a:p>
            <a:pPr lvl="1"/>
            <a:r>
              <a:rPr lang="fr-FR" dirty="0"/>
              <a:t>109 000 aides-soignants</a:t>
            </a:r>
          </a:p>
          <a:p>
            <a:r>
              <a:rPr lang="fr-FR" dirty="0"/>
              <a:t>Plus d’1 infirmier sur 3  + de 50 ans</a:t>
            </a:r>
          </a:p>
          <a:p>
            <a:r>
              <a:rPr lang="fr-FR" dirty="0"/>
              <a:t>Nouveaux étudiants…?</a:t>
            </a:r>
          </a:p>
          <a:p>
            <a:pPr marL="0" indent="0">
              <a:buNone/>
            </a:pPr>
            <a:endParaRPr lang="fr-FR" dirty="0"/>
          </a:p>
        </p:txBody>
      </p:sp>
      <p:sp>
        <p:nvSpPr>
          <p:cNvPr id="4" name="Espace réservé du pied de page 3">
            <a:extLst>
              <a:ext uri="{FF2B5EF4-FFF2-40B4-BE49-F238E27FC236}">
                <a16:creationId xmlns:a16="http://schemas.microsoft.com/office/drawing/2014/main" id="{7575A596-CFF7-334F-8B76-62D5A521FFB5}"/>
              </a:ext>
            </a:extLst>
          </p:cNvPr>
          <p:cNvSpPr>
            <a:spLocks noGrp="1"/>
          </p:cNvSpPr>
          <p:nvPr>
            <p:ph type="ftr" sz="quarter" idx="11"/>
          </p:nvPr>
        </p:nvSpPr>
        <p:spPr/>
        <p:txBody>
          <a:bodyPr/>
          <a:lstStyle/>
          <a:p>
            <a:r>
              <a:rPr lang="fr-FR"/>
              <a:t>Catherine Fonck 05/2022</a:t>
            </a:r>
          </a:p>
        </p:txBody>
      </p:sp>
    </p:spTree>
    <p:extLst>
      <p:ext uri="{BB962C8B-B14F-4D97-AF65-F5344CB8AC3E}">
        <p14:creationId xmlns:p14="http://schemas.microsoft.com/office/powerpoint/2010/main" val="1808044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ABEFA3F6-D99E-9743-B3E7-F499BCE1037E}"/>
              </a:ext>
            </a:extLst>
          </p:cNvPr>
          <p:cNvPicPr>
            <a:picLocks noGrp="1" noChangeAspect="1"/>
          </p:cNvPicPr>
          <p:nvPr>
            <p:ph idx="1"/>
          </p:nvPr>
        </p:nvPicPr>
        <p:blipFill>
          <a:blip r:embed="rId2"/>
          <a:stretch>
            <a:fillRect/>
          </a:stretch>
        </p:blipFill>
        <p:spPr>
          <a:xfrm>
            <a:off x="1747778" y="427631"/>
            <a:ext cx="8634186" cy="6142871"/>
          </a:xfrm>
        </p:spPr>
      </p:pic>
      <p:sp>
        <p:nvSpPr>
          <p:cNvPr id="6" name="Espace réservé du pied de page 5">
            <a:extLst>
              <a:ext uri="{FF2B5EF4-FFF2-40B4-BE49-F238E27FC236}">
                <a16:creationId xmlns:a16="http://schemas.microsoft.com/office/drawing/2014/main" id="{28FD7D9D-BA06-674A-9F11-7AC5FE634AE8}"/>
              </a:ext>
            </a:extLst>
          </p:cNvPr>
          <p:cNvSpPr>
            <a:spLocks noGrp="1"/>
          </p:cNvSpPr>
          <p:nvPr>
            <p:ph type="ftr" sz="quarter" idx="11"/>
          </p:nvPr>
        </p:nvSpPr>
        <p:spPr/>
        <p:txBody>
          <a:bodyPr/>
          <a:lstStyle/>
          <a:p>
            <a:r>
              <a:rPr lang="fr-FR"/>
              <a:t>Catherine Fonck 05/2022</a:t>
            </a:r>
          </a:p>
        </p:txBody>
      </p:sp>
    </p:spTree>
    <p:extLst>
      <p:ext uri="{BB962C8B-B14F-4D97-AF65-F5344CB8AC3E}">
        <p14:creationId xmlns:p14="http://schemas.microsoft.com/office/powerpoint/2010/main" val="411632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46CBD05-EC90-1D47-8898-C9FBFCBEBB73}"/>
              </a:ext>
            </a:extLst>
          </p:cNvPr>
          <p:cNvSpPr>
            <a:spLocks noGrp="1"/>
          </p:cNvSpPr>
          <p:nvPr>
            <p:ph idx="1"/>
          </p:nvPr>
        </p:nvSpPr>
        <p:spPr>
          <a:xfrm>
            <a:off x="838200" y="1209040"/>
            <a:ext cx="10515600" cy="4967923"/>
          </a:xfrm>
        </p:spPr>
        <p:txBody>
          <a:bodyPr>
            <a:normAutofit/>
          </a:bodyPr>
          <a:lstStyle/>
          <a:p>
            <a:r>
              <a:rPr lang="fr-FR" dirty="0"/>
              <a:t>Nombre d’infirmiers par 1000 habitants supérieur à la moyenne européenne</a:t>
            </a:r>
          </a:p>
          <a:p>
            <a:r>
              <a:rPr lang="fr-FR" dirty="0"/>
              <a:t>Plus de 1 infirmier sur 3 est âgé de plus de 50 ans</a:t>
            </a:r>
          </a:p>
          <a:p>
            <a:r>
              <a:rPr lang="fr-FR" dirty="0"/>
              <a:t>Encore réduction de la durée de séjour estimée à 5% entre 2014-2025 : augmentation de l’intensité des soins</a:t>
            </a:r>
          </a:p>
          <a:p>
            <a:r>
              <a:rPr lang="fr-FR" dirty="0"/>
              <a:t>Réforme paysage hospitalier, forfait, nomenclature</a:t>
            </a:r>
          </a:p>
          <a:p>
            <a:r>
              <a:rPr lang="fr-FR" dirty="0"/>
              <a:t>Plus le ratio patients </a:t>
            </a:r>
            <a:r>
              <a:rPr lang="fr-FR" dirty="0" err="1"/>
              <a:t>infirier</a:t>
            </a:r>
            <a:r>
              <a:rPr lang="fr-FR" dirty="0"/>
              <a:t> est élevé plus le risque est élevé d’épuisement émotionnel est important, d’</a:t>
            </a:r>
            <a:r>
              <a:rPr lang="fr-FR" dirty="0" err="1"/>
              <a:t>insatifaction</a:t>
            </a:r>
            <a:r>
              <a:rPr lang="fr-FR" dirty="0"/>
              <a:t> et d’intention de quitter l’</a:t>
            </a:r>
            <a:r>
              <a:rPr lang="fr-FR" dirty="0" err="1"/>
              <a:t>hopital</a:t>
            </a:r>
            <a:endParaRPr lang="fr-FR" dirty="0"/>
          </a:p>
          <a:p>
            <a:endParaRPr lang="fr-FR" dirty="0"/>
          </a:p>
        </p:txBody>
      </p:sp>
      <p:sp>
        <p:nvSpPr>
          <p:cNvPr id="4" name="Espace réservé du pied de page 3">
            <a:extLst>
              <a:ext uri="{FF2B5EF4-FFF2-40B4-BE49-F238E27FC236}">
                <a16:creationId xmlns:a16="http://schemas.microsoft.com/office/drawing/2014/main" id="{23E8551D-EF5F-C747-9D3B-28381DFED653}"/>
              </a:ext>
            </a:extLst>
          </p:cNvPr>
          <p:cNvSpPr>
            <a:spLocks noGrp="1"/>
          </p:cNvSpPr>
          <p:nvPr>
            <p:ph type="ftr" sz="quarter" idx="11"/>
          </p:nvPr>
        </p:nvSpPr>
        <p:spPr/>
        <p:txBody>
          <a:bodyPr/>
          <a:lstStyle/>
          <a:p>
            <a:r>
              <a:rPr lang="fr-FR"/>
              <a:t>Catherine Fonck 05/2022</a:t>
            </a:r>
          </a:p>
        </p:txBody>
      </p:sp>
    </p:spTree>
    <p:extLst>
      <p:ext uri="{BB962C8B-B14F-4D97-AF65-F5344CB8AC3E}">
        <p14:creationId xmlns:p14="http://schemas.microsoft.com/office/powerpoint/2010/main" val="634614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5E9B8EB7-B82F-6344-9A5F-CD14F9D32158}"/>
              </a:ext>
            </a:extLst>
          </p:cNvPr>
          <p:cNvPicPr>
            <a:picLocks noGrp="1" noChangeAspect="1"/>
          </p:cNvPicPr>
          <p:nvPr>
            <p:ph idx="1"/>
          </p:nvPr>
        </p:nvPicPr>
        <p:blipFill>
          <a:blip r:embed="rId2"/>
          <a:stretch>
            <a:fillRect/>
          </a:stretch>
        </p:blipFill>
        <p:spPr>
          <a:xfrm>
            <a:off x="-121893" y="1503680"/>
            <a:ext cx="11546813" cy="3037405"/>
          </a:xfrm>
        </p:spPr>
      </p:pic>
      <p:sp>
        <p:nvSpPr>
          <p:cNvPr id="6" name="Espace réservé du pied de page 5">
            <a:extLst>
              <a:ext uri="{FF2B5EF4-FFF2-40B4-BE49-F238E27FC236}">
                <a16:creationId xmlns:a16="http://schemas.microsoft.com/office/drawing/2014/main" id="{32C4CDA2-2902-FE47-936A-C47846014372}"/>
              </a:ext>
            </a:extLst>
          </p:cNvPr>
          <p:cNvSpPr>
            <a:spLocks noGrp="1"/>
          </p:cNvSpPr>
          <p:nvPr>
            <p:ph type="ftr" sz="quarter" idx="11"/>
          </p:nvPr>
        </p:nvSpPr>
        <p:spPr/>
        <p:txBody>
          <a:bodyPr/>
          <a:lstStyle/>
          <a:p>
            <a:r>
              <a:rPr lang="fr-FR"/>
              <a:t>Catherine Fonck 05/2022</a:t>
            </a:r>
          </a:p>
        </p:txBody>
      </p:sp>
      <p:sp>
        <p:nvSpPr>
          <p:cNvPr id="7" name="ZoneTexte 6">
            <a:extLst>
              <a:ext uri="{FF2B5EF4-FFF2-40B4-BE49-F238E27FC236}">
                <a16:creationId xmlns:a16="http://schemas.microsoft.com/office/drawing/2014/main" id="{208903C3-19E3-DF49-BB89-368B9D648596}"/>
              </a:ext>
            </a:extLst>
          </p:cNvPr>
          <p:cNvSpPr txBox="1"/>
          <p:nvPr/>
        </p:nvSpPr>
        <p:spPr>
          <a:xfrm>
            <a:off x="5651513" y="322037"/>
            <a:ext cx="10403840" cy="1107996"/>
          </a:xfrm>
          <a:prstGeom prst="rect">
            <a:avLst/>
          </a:prstGeom>
          <a:noFill/>
        </p:spPr>
        <p:txBody>
          <a:bodyPr wrap="square" rtlCol="0">
            <a:spAutoFit/>
          </a:bodyPr>
          <a:lstStyle/>
          <a:p>
            <a:r>
              <a:rPr lang="fr-FR" sz="1600" dirty="0">
                <a:solidFill>
                  <a:srgbClr val="FF0000"/>
                </a:solidFill>
              </a:rPr>
              <a:t>Références internationales :</a:t>
            </a:r>
          </a:p>
          <a:p>
            <a:r>
              <a:rPr lang="fr-FR" sz="1600" dirty="0">
                <a:solidFill>
                  <a:srgbClr val="FF0000"/>
                </a:solidFill>
              </a:rPr>
              <a:t>Ratio patients/infirmier supérieur à 8 est considéré comme peu sûr</a:t>
            </a:r>
          </a:p>
          <a:p>
            <a:r>
              <a:rPr lang="fr-FR" sz="1600" dirty="0">
                <a:solidFill>
                  <a:srgbClr val="FF0000"/>
                </a:solidFill>
              </a:rPr>
              <a:t>Ratio de sécurité : 4 patients par infirmier en jour, et 8 la nuit</a:t>
            </a:r>
          </a:p>
          <a:p>
            <a:endParaRPr lang="fr-FR" dirty="0"/>
          </a:p>
        </p:txBody>
      </p:sp>
      <p:sp>
        <p:nvSpPr>
          <p:cNvPr id="8" name="ZoneTexte 7">
            <a:extLst>
              <a:ext uri="{FF2B5EF4-FFF2-40B4-BE49-F238E27FC236}">
                <a16:creationId xmlns:a16="http://schemas.microsoft.com/office/drawing/2014/main" id="{2C7436E0-363E-404D-AF30-006FDED5FCBC}"/>
              </a:ext>
            </a:extLst>
          </p:cNvPr>
          <p:cNvSpPr txBox="1"/>
          <p:nvPr/>
        </p:nvSpPr>
        <p:spPr>
          <a:xfrm>
            <a:off x="1016000" y="4978400"/>
            <a:ext cx="8168640" cy="1754326"/>
          </a:xfrm>
          <a:prstGeom prst="rect">
            <a:avLst/>
          </a:prstGeom>
          <a:noFill/>
        </p:spPr>
        <p:txBody>
          <a:bodyPr wrap="square" rtlCol="0">
            <a:spAutoFit/>
          </a:bodyPr>
          <a:lstStyle/>
          <a:p>
            <a:r>
              <a:rPr lang="fr-FR" dirty="0"/>
              <a:t>2019 : ratio moyen patients/infirmier 9,4. Moyenne européenne 8,3 (2009)</a:t>
            </a:r>
          </a:p>
          <a:p>
            <a:endParaRPr lang="fr-FR" dirty="0"/>
          </a:p>
          <a:p>
            <a:r>
              <a:rPr lang="fr-FR" dirty="0"/>
              <a:t>Prestation de jour en moyenne 7,1 patients/I</a:t>
            </a:r>
          </a:p>
          <a:p>
            <a:r>
              <a:rPr lang="fr-FR" dirty="0"/>
              <a:t>Prestation d’après midi/soir 8,9 patients/I</a:t>
            </a:r>
          </a:p>
          <a:p>
            <a:r>
              <a:rPr lang="fr-FR" dirty="0"/>
              <a:t>Prestation de nuit 18,1 patients/I</a:t>
            </a:r>
          </a:p>
          <a:p>
            <a:endParaRPr lang="fr-FR" dirty="0"/>
          </a:p>
        </p:txBody>
      </p:sp>
    </p:spTree>
    <p:extLst>
      <p:ext uri="{BB962C8B-B14F-4D97-AF65-F5344CB8AC3E}">
        <p14:creationId xmlns:p14="http://schemas.microsoft.com/office/powerpoint/2010/main" val="2229683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84A9283C-6458-F043-BC77-D48B2F7384B8}"/>
              </a:ext>
            </a:extLst>
          </p:cNvPr>
          <p:cNvPicPr>
            <a:picLocks noGrp="1" noChangeAspect="1"/>
          </p:cNvPicPr>
          <p:nvPr>
            <p:ph idx="1"/>
          </p:nvPr>
        </p:nvPicPr>
        <p:blipFill>
          <a:blip r:embed="rId2"/>
          <a:stretch>
            <a:fillRect/>
          </a:stretch>
        </p:blipFill>
        <p:spPr>
          <a:xfrm>
            <a:off x="252495" y="1536193"/>
            <a:ext cx="11939505" cy="3838446"/>
          </a:xfrm>
        </p:spPr>
      </p:pic>
      <p:sp>
        <p:nvSpPr>
          <p:cNvPr id="6" name="Espace réservé du pied de page 5">
            <a:extLst>
              <a:ext uri="{FF2B5EF4-FFF2-40B4-BE49-F238E27FC236}">
                <a16:creationId xmlns:a16="http://schemas.microsoft.com/office/drawing/2014/main" id="{FF9B5C84-8732-0E42-BAD8-D5F9434003A5}"/>
              </a:ext>
            </a:extLst>
          </p:cNvPr>
          <p:cNvSpPr>
            <a:spLocks noGrp="1"/>
          </p:cNvSpPr>
          <p:nvPr>
            <p:ph type="ftr" sz="quarter" idx="11"/>
          </p:nvPr>
        </p:nvSpPr>
        <p:spPr/>
        <p:txBody>
          <a:bodyPr/>
          <a:lstStyle/>
          <a:p>
            <a:r>
              <a:rPr lang="fr-FR"/>
              <a:t>Catherine Fonck 05/2022</a:t>
            </a:r>
          </a:p>
        </p:txBody>
      </p:sp>
    </p:spTree>
    <p:extLst>
      <p:ext uri="{BB962C8B-B14F-4D97-AF65-F5344CB8AC3E}">
        <p14:creationId xmlns:p14="http://schemas.microsoft.com/office/powerpoint/2010/main" val="4230516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34E418EB-207D-024A-8D86-B767D4CD226C}"/>
              </a:ext>
            </a:extLst>
          </p:cNvPr>
          <p:cNvPicPr>
            <a:picLocks noGrp="1" noChangeAspect="1"/>
          </p:cNvPicPr>
          <p:nvPr>
            <p:ph idx="1"/>
          </p:nvPr>
        </p:nvPicPr>
        <p:blipFill>
          <a:blip r:embed="rId2"/>
          <a:stretch>
            <a:fillRect/>
          </a:stretch>
        </p:blipFill>
        <p:spPr>
          <a:xfrm>
            <a:off x="610172" y="602638"/>
            <a:ext cx="10399204" cy="5574326"/>
          </a:xfrm>
        </p:spPr>
      </p:pic>
      <p:sp>
        <p:nvSpPr>
          <p:cNvPr id="6" name="Espace réservé du pied de page 5">
            <a:extLst>
              <a:ext uri="{FF2B5EF4-FFF2-40B4-BE49-F238E27FC236}">
                <a16:creationId xmlns:a16="http://schemas.microsoft.com/office/drawing/2014/main" id="{AFA54793-BE41-0F41-8025-32DE89CAB465}"/>
              </a:ext>
            </a:extLst>
          </p:cNvPr>
          <p:cNvSpPr>
            <a:spLocks noGrp="1"/>
          </p:cNvSpPr>
          <p:nvPr>
            <p:ph type="ftr" sz="quarter" idx="11"/>
          </p:nvPr>
        </p:nvSpPr>
        <p:spPr/>
        <p:txBody>
          <a:bodyPr/>
          <a:lstStyle/>
          <a:p>
            <a:r>
              <a:rPr lang="fr-FR"/>
              <a:t>Catherine Fonck 05/2022</a:t>
            </a:r>
          </a:p>
        </p:txBody>
      </p:sp>
    </p:spTree>
    <p:extLst>
      <p:ext uri="{BB962C8B-B14F-4D97-AF65-F5344CB8AC3E}">
        <p14:creationId xmlns:p14="http://schemas.microsoft.com/office/powerpoint/2010/main" val="3968075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C42C26E1-4398-0C41-91F1-B4E5B460D396}"/>
              </a:ext>
            </a:extLst>
          </p:cNvPr>
          <p:cNvPicPr>
            <a:picLocks noGrp="1" noChangeAspect="1"/>
          </p:cNvPicPr>
          <p:nvPr>
            <p:ph idx="1"/>
          </p:nvPr>
        </p:nvPicPr>
        <p:blipFill>
          <a:blip r:embed="rId2"/>
          <a:stretch>
            <a:fillRect/>
          </a:stretch>
        </p:blipFill>
        <p:spPr>
          <a:xfrm>
            <a:off x="3394710" y="306787"/>
            <a:ext cx="4540975" cy="5874505"/>
          </a:xfrm>
        </p:spPr>
      </p:pic>
      <p:sp>
        <p:nvSpPr>
          <p:cNvPr id="3" name="Espace réservé du pied de page 2">
            <a:extLst>
              <a:ext uri="{FF2B5EF4-FFF2-40B4-BE49-F238E27FC236}">
                <a16:creationId xmlns:a16="http://schemas.microsoft.com/office/drawing/2014/main" id="{8866C987-0CE7-2144-BDCD-460B5264D06B}"/>
              </a:ext>
            </a:extLst>
          </p:cNvPr>
          <p:cNvSpPr>
            <a:spLocks noGrp="1"/>
          </p:cNvSpPr>
          <p:nvPr>
            <p:ph type="ftr" sz="quarter" idx="11"/>
          </p:nvPr>
        </p:nvSpPr>
        <p:spPr/>
        <p:txBody>
          <a:bodyPr/>
          <a:lstStyle/>
          <a:p>
            <a:r>
              <a:rPr lang="fr-FR"/>
              <a:t>Catherine Fonck 05/2022</a:t>
            </a:r>
          </a:p>
        </p:txBody>
      </p:sp>
    </p:spTree>
    <p:extLst>
      <p:ext uri="{BB962C8B-B14F-4D97-AF65-F5344CB8AC3E}">
        <p14:creationId xmlns:p14="http://schemas.microsoft.com/office/powerpoint/2010/main" val="2253363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491478C-E76A-D242-BE33-2F257E418C19}"/>
              </a:ext>
            </a:extLst>
          </p:cNvPr>
          <p:cNvSpPr>
            <a:spLocks noGrp="1"/>
          </p:cNvSpPr>
          <p:nvPr>
            <p:ph idx="1"/>
          </p:nvPr>
        </p:nvSpPr>
        <p:spPr>
          <a:xfrm>
            <a:off x="629855" y="462987"/>
            <a:ext cx="10515600" cy="5007920"/>
          </a:xfrm>
        </p:spPr>
        <p:txBody>
          <a:bodyPr>
            <a:normAutofit/>
          </a:bodyPr>
          <a:lstStyle/>
          <a:p>
            <a:pPr marL="0" indent="0">
              <a:buNone/>
            </a:pPr>
            <a:endParaRPr lang="fr-FR" dirty="0"/>
          </a:p>
          <a:p>
            <a:pPr marL="0" indent="0">
              <a:buNone/>
            </a:pPr>
            <a:r>
              <a:rPr lang="fr-FR" dirty="0"/>
              <a:t>➡️ Normes encadrement : </a:t>
            </a:r>
          </a:p>
          <a:p>
            <a:pPr marL="0" indent="0">
              <a:buNone/>
            </a:pPr>
            <a:r>
              <a:rPr lang="fr-FR" dirty="0"/>
              <a:t>	- nombre maximum de patients/infirmier dans les </a:t>
            </a:r>
            <a:r>
              <a:rPr lang="fr-FR" dirty="0" err="1"/>
              <a:t>hôp</a:t>
            </a:r>
            <a:r>
              <a:rPr lang="fr-FR" dirty="0"/>
              <a:t> (en 	fonction service)</a:t>
            </a:r>
          </a:p>
          <a:p>
            <a:pPr marL="0" indent="0">
              <a:buNone/>
            </a:pPr>
            <a:r>
              <a:rPr lang="fr-FR" dirty="0"/>
              <a:t>	- révision dans les MR/MRS : n’ont plus évolué depuis 1994 </a:t>
            </a:r>
          </a:p>
          <a:p>
            <a:pPr marL="0" indent="0">
              <a:buNone/>
            </a:pPr>
            <a:r>
              <a:rPr lang="fr-FR" dirty="0"/>
              <a:t>	- domicile</a:t>
            </a:r>
          </a:p>
          <a:p>
            <a:pPr marL="0" indent="0">
              <a:buNone/>
            </a:pPr>
            <a:r>
              <a:rPr lang="fr-FR" dirty="0"/>
              <a:t>➡️ Fonds blouses blanches/IFIC (avec tous ses soucis…)</a:t>
            </a:r>
          </a:p>
          <a:p>
            <a:pPr marL="0" indent="0">
              <a:buNone/>
            </a:pPr>
            <a:r>
              <a:rPr lang="fr-FR" dirty="0"/>
              <a:t>➡️ Plan d’attractivité sur toute la carrière professionnelle : reconnaissance spécialisations, revalorisation, conditions de travail, conciliation vie famille, pénibilité du métier </a:t>
            </a:r>
          </a:p>
          <a:p>
            <a:pPr marL="0" indent="0">
              <a:buNone/>
            </a:pPr>
            <a:endParaRPr lang="fr-FR" dirty="0"/>
          </a:p>
          <a:p>
            <a:pPr marL="0" indent="0">
              <a:buNone/>
            </a:pPr>
            <a:endParaRPr lang="fr-FR" dirty="0"/>
          </a:p>
          <a:p>
            <a:endParaRPr lang="fr-FR" dirty="0"/>
          </a:p>
        </p:txBody>
      </p:sp>
      <p:sp>
        <p:nvSpPr>
          <p:cNvPr id="2" name="Espace réservé du pied de page 1">
            <a:extLst>
              <a:ext uri="{FF2B5EF4-FFF2-40B4-BE49-F238E27FC236}">
                <a16:creationId xmlns:a16="http://schemas.microsoft.com/office/drawing/2014/main" id="{54EB74DF-CC69-7347-9ED4-E8D1D114A2FE}"/>
              </a:ext>
            </a:extLst>
          </p:cNvPr>
          <p:cNvSpPr>
            <a:spLocks noGrp="1"/>
          </p:cNvSpPr>
          <p:nvPr>
            <p:ph type="ftr" sz="quarter" idx="11"/>
          </p:nvPr>
        </p:nvSpPr>
        <p:spPr/>
        <p:txBody>
          <a:bodyPr/>
          <a:lstStyle/>
          <a:p>
            <a:r>
              <a:rPr lang="fr-FR"/>
              <a:t>Catherine Fonck 05/2022</a:t>
            </a:r>
          </a:p>
        </p:txBody>
      </p:sp>
    </p:spTree>
    <p:extLst>
      <p:ext uri="{BB962C8B-B14F-4D97-AF65-F5344CB8AC3E}">
        <p14:creationId xmlns:p14="http://schemas.microsoft.com/office/powerpoint/2010/main" val="909397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B72241EA-41F2-3942-B422-F2AF054C223C}"/>
              </a:ext>
            </a:extLst>
          </p:cNvPr>
          <p:cNvPicPr>
            <a:picLocks noGrp="1" noChangeAspect="1"/>
          </p:cNvPicPr>
          <p:nvPr>
            <p:ph idx="1"/>
          </p:nvPr>
        </p:nvPicPr>
        <p:blipFill>
          <a:blip r:embed="rId2"/>
          <a:stretch>
            <a:fillRect/>
          </a:stretch>
        </p:blipFill>
        <p:spPr>
          <a:xfrm>
            <a:off x="1861457" y="161218"/>
            <a:ext cx="8469085" cy="6696782"/>
          </a:xfrm>
        </p:spPr>
      </p:pic>
      <p:sp>
        <p:nvSpPr>
          <p:cNvPr id="2" name="Espace réservé du pied de page 1">
            <a:extLst>
              <a:ext uri="{FF2B5EF4-FFF2-40B4-BE49-F238E27FC236}">
                <a16:creationId xmlns:a16="http://schemas.microsoft.com/office/drawing/2014/main" id="{1F35D410-E4FA-284E-95BA-CB42664D4BA3}"/>
              </a:ext>
            </a:extLst>
          </p:cNvPr>
          <p:cNvSpPr>
            <a:spLocks noGrp="1"/>
          </p:cNvSpPr>
          <p:nvPr>
            <p:ph type="ftr" sz="quarter" idx="11"/>
          </p:nvPr>
        </p:nvSpPr>
        <p:spPr/>
        <p:txBody>
          <a:bodyPr/>
          <a:lstStyle/>
          <a:p>
            <a:r>
              <a:rPr lang="fr-FR"/>
              <a:t>Catherine Fonck 05/2022</a:t>
            </a:r>
          </a:p>
        </p:txBody>
      </p:sp>
    </p:spTree>
    <p:extLst>
      <p:ext uri="{BB962C8B-B14F-4D97-AF65-F5344CB8AC3E}">
        <p14:creationId xmlns:p14="http://schemas.microsoft.com/office/powerpoint/2010/main" val="1369745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307956-92A1-574F-9167-02C0AD24A0B3}"/>
              </a:ext>
            </a:extLst>
          </p:cNvPr>
          <p:cNvSpPr>
            <a:spLocks noGrp="1"/>
          </p:cNvSpPr>
          <p:nvPr>
            <p:ph type="title"/>
          </p:nvPr>
        </p:nvSpPr>
        <p:spPr>
          <a:xfrm>
            <a:off x="121920" y="365125"/>
            <a:ext cx="11777472" cy="1325563"/>
          </a:xfrm>
        </p:spPr>
        <p:txBody>
          <a:bodyPr>
            <a:normAutofit fontScale="90000"/>
          </a:bodyPr>
          <a:lstStyle/>
          <a:p>
            <a:r>
              <a:rPr lang="fr-FR" dirty="0"/>
              <a:t>Faire de la révolution/transition digitale un allié invisible des patients et des soignants santé connectée</a:t>
            </a:r>
          </a:p>
        </p:txBody>
      </p:sp>
      <p:sp>
        <p:nvSpPr>
          <p:cNvPr id="3" name="Espace réservé du contenu 2">
            <a:extLst>
              <a:ext uri="{FF2B5EF4-FFF2-40B4-BE49-F238E27FC236}">
                <a16:creationId xmlns:a16="http://schemas.microsoft.com/office/drawing/2014/main" id="{C9F8944A-647F-8F41-B619-5D1C1B6EC18F}"/>
              </a:ext>
            </a:extLst>
          </p:cNvPr>
          <p:cNvSpPr>
            <a:spLocks noGrp="1"/>
          </p:cNvSpPr>
          <p:nvPr>
            <p:ph idx="1"/>
          </p:nvPr>
        </p:nvSpPr>
        <p:spPr/>
        <p:txBody>
          <a:bodyPr>
            <a:normAutofit fontScale="92500" lnSpcReduction="10000"/>
          </a:bodyPr>
          <a:lstStyle/>
          <a:p>
            <a:r>
              <a:rPr lang="fr-FR" dirty="0"/>
              <a:t>Dr Google 😁</a:t>
            </a:r>
          </a:p>
          <a:p>
            <a:r>
              <a:rPr lang="fr-FR" dirty="0"/>
              <a:t>Pour soutenir l’humanisation </a:t>
            </a:r>
          </a:p>
          <a:p>
            <a:pPr lvl="1"/>
            <a:r>
              <a:rPr lang="fr-FR" dirty="0"/>
              <a:t>Pas rationnaliser pour rationnaliser</a:t>
            </a:r>
          </a:p>
          <a:p>
            <a:pPr lvl="1"/>
            <a:r>
              <a:rPr lang="fr-FR" dirty="0"/>
              <a:t>Pas pour standardiser/fragmenter/</a:t>
            </a:r>
          </a:p>
          <a:p>
            <a:pPr lvl="1"/>
            <a:r>
              <a:rPr lang="fr-FR" dirty="0"/>
              <a:t>Pas pour remplacer le contact patient (ex </a:t>
            </a:r>
            <a:r>
              <a:rPr lang="fr-FR" dirty="0" err="1"/>
              <a:t>Doktr</a:t>
            </a:r>
            <a:r>
              <a:rPr lang="fr-FR" dirty="0"/>
              <a:t>)</a:t>
            </a:r>
          </a:p>
          <a:p>
            <a:pPr lvl="1"/>
            <a:r>
              <a:rPr lang="fr-FR" dirty="0"/>
              <a:t>Pour libérer du temps des soignants, du temps de communication avec le patient, des charges administratives</a:t>
            </a:r>
          </a:p>
          <a:p>
            <a:pPr lvl="1"/>
            <a:r>
              <a:rPr lang="fr-FR" dirty="0"/>
              <a:t>Pour améliorer la qualité de prise en charge du patient  : trajets de soins plus efficients, médecine personnalisée, acteurs de leur santé, aides à la décision</a:t>
            </a:r>
          </a:p>
          <a:p>
            <a:r>
              <a:rPr lang="fr-FR" dirty="0"/>
              <a:t>Points d’attention </a:t>
            </a:r>
          </a:p>
          <a:p>
            <a:pPr lvl="1"/>
            <a:r>
              <a:rPr lang="fr-FR" dirty="0"/>
              <a:t>protection de la vie privée et des données médicales</a:t>
            </a:r>
          </a:p>
          <a:p>
            <a:pPr lvl="1"/>
            <a:r>
              <a:rPr lang="fr-FR" dirty="0"/>
              <a:t>fracture numérique</a:t>
            </a:r>
          </a:p>
          <a:p>
            <a:pPr lvl="1"/>
            <a:endParaRPr lang="fr-FR" dirty="0"/>
          </a:p>
          <a:p>
            <a:pPr lvl="1"/>
            <a:endParaRPr lang="fr-FR" dirty="0"/>
          </a:p>
          <a:p>
            <a:endParaRPr lang="fr-FR" dirty="0"/>
          </a:p>
        </p:txBody>
      </p:sp>
      <p:sp>
        <p:nvSpPr>
          <p:cNvPr id="4" name="Espace réservé du pied de page 3">
            <a:extLst>
              <a:ext uri="{FF2B5EF4-FFF2-40B4-BE49-F238E27FC236}">
                <a16:creationId xmlns:a16="http://schemas.microsoft.com/office/drawing/2014/main" id="{80FD4CEE-A89D-7F40-92E5-06E113D7A177}"/>
              </a:ext>
            </a:extLst>
          </p:cNvPr>
          <p:cNvSpPr>
            <a:spLocks noGrp="1"/>
          </p:cNvSpPr>
          <p:nvPr>
            <p:ph type="ftr" sz="quarter" idx="11"/>
          </p:nvPr>
        </p:nvSpPr>
        <p:spPr/>
        <p:txBody>
          <a:bodyPr/>
          <a:lstStyle/>
          <a:p>
            <a:r>
              <a:rPr lang="fr-FR"/>
              <a:t>Catherine Fonck 05/2022</a:t>
            </a:r>
          </a:p>
        </p:txBody>
      </p:sp>
    </p:spTree>
    <p:extLst>
      <p:ext uri="{BB962C8B-B14F-4D97-AF65-F5344CB8AC3E}">
        <p14:creationId xmlns:p14="http://schemas.microsoft.com/office/powerpoint/2010/main" val="211440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244E981-BA8D-0A4D-BAB2-22AF38A8FB17}"/>
              </a:ext>
            </a:extLst>
          </p:cNvPr>
          <p:cNvSpPr>
            <a:spLocks noGrp="1"/>
          </p:cNvSpPr>
          <p:nvPr>
            <p:ph type="title"/>
          </p:nvPr>
        </p:nvSpPr>
        <p:spPr/>
        <p:txBody>
          <a:bodyPr/>
          <a:lstStyle/>
          <a:p>
            <a:r>
              <a:rPr lang="fr-FR" dirty="0"/>
              <a:t>Juste un aperçu…</a:t>
            </a:r>
          </a:p>
        </p:txBody>
      </p:sp>
      <p:sp>
        <p:nvSpPr>
          <p:cNvPr id="3" name="Espace réservé du contenu 2">
            <a:extLst>
              <a:ext uri="{FF2B5EF4-FFF2-40B4-BE49-F238E27FC236}">
                <a16:creationId xmlns:a16="http://schemas.microsoft.com/office/drawing/2014/main" id="{E3348F33-D78F-564F-8860-766C1FCDE613}"/>
              </a:ext>
            </a:extLst>
          </p:cNvPr>
          <p:cNvSpPr>
            <a:spLocks noGrp="1"/>
          </p:cNvSpPr>
          <p:nvPr>
            <p:ph idx="1"/>
          </p:nvPr>
        </p:nvSpPr>
        <p:spPr>
          <a:xfrm>
            <a:off x="424543" y="1988911"/>
            <a:ext cx="10929257" cy="3900260"/>
          </a:xfrm>
        </p:spPr>
        <p:txBody>
          <a:bodyPr>
            <a:normAutofit/>
          </a:bodyPr>
          <a:lstStyle/>
          <a:p>
            <a:r>
              <a:rPr lang="fr-FR" sz="3200" b="1" dirty="0"/>
              <a:t>Bons en avant…⛔️ aux reculs (réparer)</a:t>
            </a:r>
          </a:p>
          <a:p>
            <a:r>
              <a:rPr lang="fr-FR" sz="3200" b="1" dirty="0"/>
              <a:t>Innovation, qualité et efficience peuvent et doivent rimer avec humanisation pour inventer les soins de demain</a:t>
            </a:r>
          </a:p>
          <a:p>
            <a:r>
              <a:rPr lang="fr-FR" sz="3200" b="1" dirty="0"/>
              <a:t>Impact sur l’humanisation des soins doit être au cœur de toutes les décisions politiques de santé : « </a:t>
            </a:r>
            <a:r>
              <a:rPr lang="fr-FR" sz="3200" b="1" dirty="0" err="1"/>
              <a:t>human</a:t>
            </a:r>
            <a:r>
              <a:rPr lang="fr-FR" sz="3200" b="1"/>
              <a:t> care </a:t>
            </a:r>
            <a:r>
              <a:rPr lang="fr-FR" sz="3200" b="1" dirty="0" err="1"/>
              <a:t>mainstreaming</a:t>
            </a:r>
            <a:r>
              <a:rPr lang="fr-FR" sz="3200" b="1" dirty="0"/>
              <a:t> »</a:t>
            </a:r>
          </a:p>
        </p:txBody>
      </p:sp>
      <p:sp>
        <p:nvSpPr>
          <p:cNvPr id="2" name="Espace réservé du pied de page 1">
            <a:extLst>
              <a:ext uri="{FF2B5EF4-FFF2-40B4-BE49-F238E27FC236}">
                <a16:creationId xmlns:a16="http://schemas.microsoft.com/office/drawing/2014/main" id="{606D142F-6C78-6B43-9B70-11060D8D2B7B}"/>
              </a:ext>
            </a:extLst>
          </p:cNvPr>
          <p:cNvSpPr>
            <a:spLocks noGrp="1"/>
          </p:cNvSpPr>
          <p:nvPr>
            <p:ph type="ftr" sz="quarter" idx="11"/>
          </p:nvPr>
        </p:nvSpPr>
        <p:spPr/>
        <p:txBody>
          <a:bodyPr/>
          <a:lstStyle/>
          <a:p>
            <a:r>
              <a:rPr lang="fr-FR"/>
              <a:t>Catherine Fonck 05/2022</a:t>
            </a:r>
          </a:p>
        </p:txBody>
      </p:sp>
    </p:spTree>
    <p:extLst>
      <p:ext uri="{BB962C8B-B14F-4D97-AF65-F5344CB8AC3E}">
        <p14:creationId xmlns:p14="http://schemas.microsoft.com/office/powerpoint/2010/main" val="307942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4A64784-1E13-6D46-83A7-A67F3807836C}"/>
              </a:ext>
            </a:extLst>
          </p:cNvPr>
          <p:cNvSpPr>
            <a:spLocks noGrp="1"/>
          </p:cNvSpPr>
          <p:nvPr>
            <p:ph idx="1"/>
          </p:nvPr>
        </p:nvSpPr>
        <p:spPr>
          <a:xfrm>
            <a:off x="5707116" y="1243224"/>
            <a:ext cx="5493893" cy="1860331"/>
          </a:xfrm>
        </p:spPr>
        <p:txBody>
          <a:bodyPr/>
          <a:lstStyle/>
          <a:p>
            <a:pPr marL="0" indent="0" algn="ctr">
              <a:buNone/>
            </a:pPr>
            <a:r>
              <a:rPr lang="fr-FR" dirty="0"/>
              <a:t>Merci pour votre attention!</a:t>
            </a:r>
          </a:p>
          <a:p>
            <a:pPr marL="0" indent="0" algn="ctr">
              <a:buNone/>
            </a:pPr>
            <a:endParaRPr lang="fr-FR" dirty="0"/>
          </a:p>
          <a:p>
            <a:pPr marL="0" indent="0" algn="ctr">
              <a:buNone/>
            </a:pPr>
            <a:r>
              <a:rPr lang="fr-FR" dirty="0" err="1"/>
              <a:t>Take</a:t>
            </a:r>
            <a:r>
              <a:rPr lang="fr-FR" dirty="0"/>
              <a:t> care…</a:t>
            </a:r>
          </a:p>
        </p:txBody>
      </p:sp>
      <p:pic>
        <p:nvPicPr>
          <p:cNvPr id="6" name="Image 5">
            <a:extLst>
              <a:ext uri="{FF2B5EF4-FFF2-40B4-BE49-F238E27FC236}">
                <a16:creationId xmlns:a16="http://schemas.microsoft.com/office/drawing/2014/main" id="{D2BE6619-B41F-A043-AF64-0BEA1890B191}"/>
              </a:ext>
            </a:extLst>
          </p:cNvPr>
          <p:cNvPicPr>
            <a:picLocks noChangeAspect="1"/>
          </p:cNvPicPr>
          <p:nvPr/>
        </p:nvPicPr>
        <p:blipFill>
          <a:blip r:embed="rId2"/>
          <a:stretch>
            <a:fillRect/>
          </a:stretch>
        </p:blipFill>
        <p:spPr>
          <a:xfrm>
            <a:off x="195221" y="1943032"/>
            <a:ext cx="5511895" cy="4339151"/>
          </a:xfrm>
          <a:prstGeom prst="rect">
            <a:avLst/>
          </a:prstGeom>
        </p:spPr>
      </p:pic>
      <p:sp>
        <p:nvSpPr>
          <p:cNvPr id="2" name="Espace réservé du pied de page 1">
            <a:extLst>
              <a:ext uri="{FF2B5EF4-FFF2-40B4-BE49-F238E27FC236}">
                <a16:creationId xmlns:a16="http://schemas.microsoft.com/office/drawing/2014/main" id="{445007AB-4EB3-8E4A-BE3F-9C1718620EFC}"/>
              </a:ext>
            </a:extLst>
          </p:cNvPr>
          <p:cNvSpPr>
            <a:spLocks noGrp="1"/>
          </p:cNvSpPr>
          <p:nvPr>
            <p:ph type="ftr" sz="quarter" idx="11"/>
          </p:nvPr>
        </p:nvSpPr>
        <p:spPr/>
        <p:txBody>
          <a:bodyPr/>
          <a:lstStyle/>
          <a:p>
            <a:r>
              <a:rPr lang="fr-FR"/>
              <a:t>Catherine Fonck 05/2022</a:t>
            </a:r>
          </a:p>
        </p:txBody>
      </p:sp>
    </p:spTree>
    <p:extLst>
      <p:ext uri="{BB962C8B-B14F-4D97-AF65-F5344CB8AC3E}">
        <p14:creationId xmlns:p14="http://schemas.microsoft.com/office/powerpoint/2010/main" val="1996338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FE868A2-075F-DC4C-BC72-A90B8C5A0BCB}"/>
              </a:ext>
            </a:extLst>
          </p:cNvPr>
          <p:cNvSpPr>
            <a:spLocks noGrp="1"/>
          </p:cNvSpPr>
          <p:nvPr>
            <p:ph idx="1"/>
          </p:nvPr>
        </p:nvSpPr>
        <p:spPr>
          <a:xfrm>
            <a:off x="838200" y="1110343"/>
            <a:ext cx="10515600" cy="5066620"/>
          </a:xfrm>
        </p:spPr>
        <p:txBody>
          <a:bodyPr>
            <a:normAutofit lnSpcReduction="10000"/>
          </a:bodyPr>
          <a:lstStyle/>
          <a:p>
            <a:r>
              <a:rPr lang="fr-FR" dirty="0"/>
              <a:t>Soins centrés sur le patient (Balint 1969) et sur la personne, en alternative au modèle paternaliste et centré sur la maladie</a:t>
            </a:r>
          </a:p>
          <a:p>
            <a:r>
              <a:rPr lang="fr-FR" dirty="0"/>
              <a:t>Patient acteur de sa santé, impliqué dans les décisions et les soins ainsi que ses proches, </a:t>
            </a:r>
            <a:r>
              <a:rPr lang="fr-FR" dirty="0" err="1"/>
              <a:t>empowerment</a:t>
            </a:r>
            <a:endParaRPr lang="fr-FR" dirty="0"/>
          </a:p>
          <a:p>
            <a:r>
              <a:rPr lang="fr-FR" dirty="0"/>
              <a:t>Approche holistique</a:t>
            </a:r>
          </a:p>
          <a:p>
            <a:r>
              <a:rPr lang="fr-FR" dirty="0"/>
              <a:t>Dimension relationnelle : </a:t>
            </a:r>
          </a:p>
          <a:p>
            <a:pPr lvl="1"/>
            <a:r>
              <a:rPr lang="fr-FR" dirty="0"/>
              <a:t>respect du patient, de son autonomie, de sa dignité</a:t>
            </a:r>
          </a:p>
          <a:p>
            <a:pPr lvl="1"/>
            <a:r>
              <a:rPr lang="fr-FR" dirty="0"/>
              <a:t>compassion, empathie, respect, patience</a:t>
            </a:r>
          </a:p>
          <a:p>
            <a:pPr lvl="1"/>
            <a:r>
              <a:rPr lang="fr-FR" dirty="0"/>
              <a:t>communication </a:t>
            </a:r>
          </a:p>
          <a:p>
            <a:r>
              <a:rPr lang="fr-FR" dirty="0"/>
              <a:t>Dimension organisationnelle des soins</a:t>
            </a:r>
          </a:p>
          <a:p>
            <a:r>
              <a:rPr lang="fr-FR" dirty="0"/>
              <a:t>Dimension structurelle</a:t>
            </a:r>
          </a:p>
          <a:p>
            <a:r>
              <a:rPr lang="fr-FR" dirty="0"/>
              <a:t>Cure et Care</a:t>
            </a:r>
          </a:p>
          <a:p>
            <a:endParaRPr lang="fr-FR" dirty="0"/>
          </a:p>
        </p:txBody>
      </p:sp>
      <p:sp>
        <p:nvSpPr>
          <p:cNvPr id="2" name="Espace réservé du pied de page 1">
            <a:extLst>
              <a:ext uri="{FF2B5EF4-FFF2-40B4-BE49-F238E27FC236}">
                <a16:creationId xmlns:a16="http://schemas.microsoft.com/office/drawing/2014/main" id="{292A7FDC-9F22-5C47-9469-BFF007BA0318}"/>
              </a:ext>
            </a:extLst>
          </p:cNvPr>
          <p:cNvSpPr>
            <a:spLocks noGrp="1"/>
          </p:cNvSpPr>
          <p:nvPr>
            <p:ph type="ftr" sz="quarter" idx="11"/>
          </p:nvPr>
        </p:nvSpPr>
        <p:spPr/>
        <p:txBody>
          <a:bodyPr/>
          <a:lstStyle/>
          <a:p>
            <a:r>
              <a:rPr lang="fr-FR"/>
              <a:t>Catherine Fonck 05/2022</a:t>
            </a:r>
          </a:p>
        </p:txBody>
      </p:sp>
    </p:spTree>
    <p:extLst>
      <p:ext uri="{BB962C8B-B14F-4D97-AF65-F5344CB8AC3E}">
        <p14:creationId xmlns:p14="http://schemas.microsoft.com/office/powerpoint/2010/main" val="3163228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240AC4BF-EF09-2F40-9C6B-FA5CBB644876}"/>
              </a:ext>
            </a:extLst>
          </p:cNvPr>
          <p:cNvPicPr>
            <a:picLocks noGrp="1" noChangeAspect="1"/>
          </p:cNvPicPr>
          <p:nvPr>
            <p:ph idx="1"/>
          </p:nvPr>
        </p:nvPicPr>
        <p:blipFill>
          <a:blip r:embed="rId3"/>
          <a:stretch>
            <a:fillRect/>
          </a:stretch>
        </p:blipFill>
        <p:spPr>
          <a:xfrm>
            <a:off x="1869440" y="444081"/>
            <a:ext cx="7737277" cy="6024090"/>
          </a:xfrm>
        </p:spPr>
      </p:pic>
      <p:sp>
        <p:nvSpPr>
          <p:cNvPr id="3" name="ZoneTexte 2">
            <a:extLst>
              <a:ext uri="{FF2B5EF4-FFF2-40B4-BE49-F238E27FC236}">
                <a16:creationId xmlns:a16="http://schemas.microsoft.com/office/drawing/2014/main" id="{85CA4A17-4998-7D40-8C2B-D677A4D969DE}"/>
              </a:ext>
            </a:extLst>
          </p:cNvPr>
          <p:cNvSpPr txBox="1"/>
          <p:nvPr/>
        </p:nvSpPr>
        <p:spPr>
          <a:xfrm>
            <a:off x="8418786" y="6316717"/>
            <a:ext cx="3563007" cy="369332"/>
          </a:xfrm>
          <a:prstGeom prst="rect">
            <a:avLst/>
          </a:prstGeom>
          <a:noFill/>
        </p:spPr>
        <p:txBody>
          <a:bodyPr wrap="square" rtlCol="0">
            <a:spAutoFit/>
          </a:bodyPr>
          <a:lstStyle/>
          <a:p>
            <a:r>
              <a:rPr lang="fr-FR" i="1" dirty="0"/>
              <a:t>Patient </a:t>
            </a:r>
            <a:r>
              <a:rPr lang="fr-BE" i="1" dirty="0"/>
              <a:t>2019 Oct;12(5):461-474</a:t>
            </a:r>
            <a:endParaRPr lang="fr-FR" i="1" dirty="0"/>
          </a:p>
        </p:txBody>
      </p:sp>
      <p:sp>
        <p:nvSpPr>
          <p:cNvPr id="2" name="Espace réservé du pied de page 1">
            <a:extLst>
              <a:ext uri="{FF2B5EF4-FFF2-40B4-BE49-F238E27FC236}">
                <a16:creationId xmlns:a16="http://schemas.microsoft.com/office/drawing/2014/main" id="{10ECD1A8-A0E0-2A43-A429-29A55E2C5D92}"/>
              </a:ext>
            </a:extLst>
          </p:cNvPr>
          <p:cNvSpPr>
            <a:spLocks noGrp="1"/>
          </p:cNvSpPr>
          <p:nvPr>
            <p:ph type="ftr" sz="quarter" idx="11"/>
          </p:nvPr>
        </p:nvSpPr>
        <p:spPr/>
        <p:txBody>
          <a:bodyPr/>
          <a:lstStyle/>
          <a:p>
            <a:r>
              <a:rPr lang="fr-FR"/>
              <a:t>Catherine Fonck 05/2022</a:t>
            </a:r>
          </a:p>
        </p:txBody>
      </p:sp>
    </p:spTree>
    <p:extLst>
      <p:ext uri="{BB962C8B-B14F-4D97-AF65-F5344CB8AC3E}">
        <p14:creationId xmlns:p14="http://schemas.microsoft.com/office/powerpoint/2010/main" val="1394605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806090-8849-0443-A1D0-9095EB97F794}"/>
              </a:ext>
            </a:extLst>
          </p:cNvPr>
          <p:cNvSpPr>
            <a:spLocks noGrp="1"/>
          </p:cNvSpPr>
          <p:nvPr>
            <p:ph type="title"/>
          </p:nvPr>
        </p:nvSpPr>
        <p:spPr>
          <a:xfrm>
            <a:off x="979714" y="1889125"/>
            <a:ext cx="10515600" cy="1325563"/>
          </a:xfrm>
        </p:spPr>
        <p:txBody>
          <a:bodyPr/>
          <a:lstStyle/>
          <a:p>
            <a:pPr algn="ctr"/>
            <a:r>
              <a:rPr lang="fr-FR" dirty="0"/>
              <a:t>Bouleversement de l’organisation </a:t>
            </a:r>
            <a:br>
              <a:rPr lang="fr-FR" dirty="0"/>
            </a:br>
            <a:r>
              <a:rPr lang="fr-FR" dirty="0"/>
              <a:t>des soins de santé</a:t>
            </a:r>
          </a:p>
        </p:txBody>
      </p:sp>
      <p:sp>
        <p:nvSpPr>
          <p:cNvPr id="3" name="Espace réservé du pied de page 2">
            <a:extLst>
              <a:ext uri="{FF2B5EF4-FFF2-40B4-BE49-F238E27FC236}">
                <a16:creationId xmlns:a16="http://schemas.microsoft.com/office/drawing/2014/main" id="{6605320E-DC48-9946-8D8D-7A1E37D558E4}"/>
              </a:ext>
            </a:extLst>
          </p:cNvPr>
          <p:cNvSpPr>
            <a:spLocks noGrp="1"/>
          </p:cNvSpPr>
          <p:nvPr>
            <p:ph type="ftr" sz="quarter" idx="11"/>
          </p:nvPr>
        </p:nvSpPr>
        <p:spPr/>
        <p:txBody>
          <a:bodyPr/>
          <a:lstStyle/>
          <a:p>
            <a:r>
              <a:rPr lang="fr-FR"/>
              <a:t>Catherine Fonck 05/2022</a:t>
            </a:r>
          </a:p>
        </p:txBody>
      </p:sp>
    </p:spTree>
    <p:extLst>
      <p:ext uri="{BB962C8B-B14F-4D97-AF65-F5344CB8AC3E}">
        <p14:creationId xmlns:p14="http://schemas.microsoft.com/office/powerpoint/2010/main" val="2736709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69423B8E-7332-3141-9385-75FF6A1DD9C0}"/>
              </a:ext>
            </a:extLst>
          </p:cNvPr>
          <p:cNvPicPr>
            <a:picLocks noGrp="1" noChangeAspect="1"/>
          </p:cNvPicPr>
          <p:nvPr>
            <p:ph sz="half" idx="1"/>
          </p:nvPr>
        </p:nvPicPr>
        <p:blipFill>
          <a:blip r:embed="rId2"/>
          <a:stretch>
            <a:fillRect/>
          </a:stretch>
        </p:blipFill>
        <p:spPr>
          <a:xfrm>
            <a:off x="3378101" y="974342"/>
            <a:ext cx="3361408" cy="4351338"/>
          </a:xfrm>
        </p:spPr>
      </p:pic>
      <p:sp>
        <p:nvSpPr>
          <p:cNvPr id="4" name="Espace réservé du contenu 3">
            <a:extLst>
              <a:ext uri="{FF2B5EF4-FFF2-40B4-BE49-F238E27FC236}">
                <a16:creationId xmlns:a16="http://schemas.microsoft.com/office/drawing/2014/main" id="{10E08E5C-B6DB-DC4C-862C-5544DF65945F}"/>
              </a:ext>
            </a:extLst>
          </p:cNvPr>
          <p:cNvSpPr>
            <a:spLocks noGrp="1"/>
          </p:cNvSpPr>
          <p:nvPr>
            <p:ph sz="half" idx="2"/>
          </p:nvPr>
        </p:nvSpPr>
        <p:spPr>
          <a:xfrm>
            <a:off x="9669884" y="331759"/>
            <a:ext cx="5181600" cy="5289184"/>
          </a:xfrm>
        </p:spPr>
        <p:txBody>
          <a:bodyPr>
            <a:normAutofit/>
          </a:bodyPr>
          <a:lstStyle/>
          <a:p>
            <a:pPr marL="0" indent="0">
              <a:buNone/>
            </a:pPr>
            <a:endParaRPr lang="fr-FR" dirty="0"/>
          </a:p>
          <a:p>
            <a:pPr marL="0" indent="0">
              <a:buNone/>
            </a:pPr>
            <a:endParaRPr lang="fr-FR" dirty="0"/>
          </a:p>
        </p:txBody>
      </p:sp>
      <p:sp>
        <p:nvSpPr>
          <p:cNvPr id="9" name="ZoneTexte 8">
            <a:extLst>
              <a:ext uri="{FF2B5EF4-FFF2-40B4-BE49-F238E27FC236}">
                <a16:creationId xmlns:a16="http://schemas.microsoft.com/office/drawing/2014/main" id="{66CDBB8A-AC5D-2549-8CA2-EA694C3909B1}"/>
              </a:ext>
            </a:extLst>
          </p:cNvPr>
          <p:cNvSpPr txBox="1"/>
          <p:nvPr/>
        </p:nvSpPr>
        <p:spPr>
          <a:xfrm>
            <a:off x="1779813" y="508620"/>
            <a:ext cx="1148575" cy="369332"/>
          </a:xfrm>
          <a:prstGeom prst="rect">
            <a:avLst/>
          </a:prstGeom>
          <a:noFill/>
        </p:spPr>
        <p:txBody>
          <a:bodyPr wrap="square" rtlCol="0">
            <a:spAutoFit/>
          </a:bodyPr>
          <a:lstStyle/>
          <a:p>
            <a:r>
              <a:rPr lang="fr-FR" dirty="0"/>
              <a:t>Qualité</a:t>
            </a:r>
          </a:p>
        </p:txBody>
      </p:sp>
      <p:sp>
        <p:nvSpPr>
          <p:cNvPr id="10" name="ZoneTexte 9">
            <a:extLst>
              <a:ext uri="{FF2B5EF4-FFF2-40B4-BE49-F238E27FC236}">
                <a16:creationId xmlns:a16="http://schemas.microsoft.com/office/drawing/2014/main" id="{CCB18B80-39A2-AA46-B912-A4EE224BB0D0}"/>
              </a:ext>
            </a:extLst>
          </p:cNvPr>
          <p:cNvSpPr txBox="1"/>
          <p:nvPr/>
        </p:nvSpPr>
        <p:spPr>
          <a:xfrm>
            <a:off x="993826" y="984628"/>
            <a:ext cx="1483112" cy="369332"/>
          </a:xfrm>
          <a:prstGeom prst="rect">
            <a:avLst/>
          </a:prstGeom>
          <a:noFill/>
        </p:spPr>
        <p:txBody>
          <a:bodyPr wrap="square" rtlCol="0">
            <a:spAutoFit/>
          </a:bodyPr>
          <a:lstStyle/>
          <a:p>
            <a:r>
              <a:rPr lang="fr-FR" dirty="0"/>
              <a:t>Efficacité</a:t>
            </a:r>
          </a:p>
        </p:txBody>
      </p:sp>
      <p:sp>
        <p:nvSpPr>
          <p:cNvPr id="12" name="ZoneTexte 11">
            <a:extLst>
              <a:ext uri="{FF2B5EF4-FFF2-40B4-BE49-F238E27FC236}">
                <a16:creationId xmlns:a16="http://schemas.microsoft.com/office/drawing/2014/main" id="{D91CD177-086A-5942-84F9-20711C941D01}"/>
              </a:ext>
            </a:extLst>
          </p:cNvPr>
          <p:cNvSpPr txBox="1"/>
          <p:nvPr/>
        </p:nvSpPr>
        <p:spPr>
          <a:xfrm>
            <a:off x="585885" y="2561090"/>
            <a:ext cx="1460810" cy="369332"/>
          </a:xfrm>
          <a:prstGeom prst="rect">
            <a:avLst/>
          </a:prstGeom>
          <a:noFill/>
        </p:spPr>
        <p:txBody>
          <a:bodyPr wrap="square" rtlCol="0">
            <a:spAutoFit/>
          </a:bodyPr>
          <a:lstStyle/>
          <a:p>
            <a:r>
              <a:rPr lang="fr-FR" dirty="0"/>
              <a:t>Sécurité</a:t>
            </a:r>
          </a:p>
        </p:txBody>
      </p:sp>
      <p:sp>
        <p:nvSpPr>
          <p:cNvPr id="13" name="ZoneTexte 12">
            <a:extLst>
              <a:ext uri="{FF2B5EF4-FFF2-40B4-BE49-F238E27FC236}">
                <a16:creationId xmlns:a16="http://schemas.microsoft.com/office/drawing/2014/main" id="{2680BE09-6611-CF4C-80B6-0F89D844CF2B}"/>
              </a:ext>
            </a:extLst>
          </p:cNvPr>
          <p:cNvSpPr txBox="1"/>
          <p:nvPr/>
        </p:nvSpPr>
        <p:spPr>
          <a:xfrm>
            <a:off x="646618" y="5369361"/>
            <a:ext cx="2223946" cy="369332"/>
          </a:xfrm>
          <a:prstGeom prst="rect">
            <a:avLst/>
          </a:prstGeom>
          <a:noFill/>
        </p:spPr>
        <p:txBody>
          <a:bodyPr wrap="square" rtlCol="0">
            <a:spAutoFit/>
          </a:bodyPr>
          <a:lstStyle/>
          <a:p>
            <a:r>
              <a:rPr lang="fr-FR" dirty="0"/>
              <a:t>Maîtrise des coûts</a:t>
            </a:r>
          </a:p>
        </p:txBody>
      </p:sp>
      <p:sp>
        <p:nvSpPr>
          <p:cNvPr id="14" name="ZoneTexte 13">
            <a:extLst>
              <a:ext uri="{FF2B5EF4-FFF2-40B4-BE49-F238E27FC236}">
                <a16:creationId xmlns:a16="http://schemas.microsoft.com/office/drawing/2014/main" id="{4F170989-1169-A043-8C3B-6FA4D61F2F16}"/>
              </a:ext>
            </a:extLst>
          </p:cNvPr>
          <p:cNvSpPr txBox="1"/>
          <p:nvPr/>
        </p:nvSpPr>
        <p:spPr>
          <a:xfrm>
            <a:off x="864775" y="3678962"/>
            <a:ext cx="1382751" cy="369332"/>
          </a:xfrm>
          <a:prstGeom prst="rect">
            <a:avLst/>
          </a:prstGeom>
          <a:noFill/>
        </p:spPr>
        <p:txBody>
          <a:bodyPr wrap="square" rtlCol="0">
            <a:spAutoFit/>
          </a:bodyPr>
          <a:lstStyle/>
          <a:p>
            <a:r>
              <a:rPr lang="fr-FR" dirty="0"/>
              <a:t>Economies</a:t>
            </a:r>
          </a:p>
        </p:txBody>
      </p:sp>
      <p:sp>
        <p:nvSpPr>
          <p:cNvPr id="15" name="ZoneTexte 14">
            <a:extLst>
              <a:ext uri="{FF2B5EF4-FFF2-40B4-BE49-F238E27FC236}">
                <a16:creationId xmlns:a16="http://schemas.microsoft.com/office/drawing/2014/main" id="{12769B4B-A6A1-8B4E-BC74-DC6166101244}"/>
              </a:ext>
            </a:extLst>
          </p:cNvPr>
          <p:cNvSpPr txBox="1"/>
          <p:nvPr/>
        </p:nvSpPr>
        <p:spPr>
          <a:xfrm>
            <a:off x="318160" y="1988563"/>
            <a:ext cx="2740726" cy="369332"/>
          </a:xfrm>
          <a:prstGeom prst="rect">
            <a:avLst/>
          </a:prstGeom>
          <a:noFill/>
        </p:spPr>
        <p:txBody>
          <a:bodyPr wrap="square" rtlCol="0">
            <a:spAutoFit/>
          </a:bodyPr>
          <a:lstStyle/>
          <a:p>
            <a:r>
              <a:rPr lang="fr-FR" dirty="0"/>
              <a:t>Réduction durée de séjour</a:t>
            </a:r>
          </a:p>
        </p:txBody>
      </p:sp>
      <p:sp>
        <p:nvSpPr>
          <p:cNvPr id="16" name="ZoneTexte 15">
            <a:extLst>
              <a:ext uri="{FF2B5EF4-FFF2-40B4-BE49-F238E27FC236}">
                <a16:creationId xmlns:a16="http://schemas.microsoft.com/office/drawing/2014/main" id="{FF3255CF-AF81-F949-BDFF-9DD315947462}"/>
              </a:ext>
            </a:extLst>
          </p:cNvPr>
          <p:cNvSpPr txBox="1"/>
          <p:nvPr/>
        </p:nvSpPr>
        <p:spPr>
          <a:xfrm>
            <a:off x="6866836" y="4028544"/>
            <a:ext cx="2044998" cy="369332"/>
          </a:xfrm>
          <a:prstGeom prst="rect">
            <a:avLst/>
          </a:prstGeom>
          <a:noFill/>
        </p:spPr>
        <p:txBody>
          <a:bodyPr wrap="square" rtlCol="0">
            <a:spAutoFit/>
          </a:bodyPr>
          <a:lstStyle/>
          <a:p>
            <a:r>
              <a:rPr lang="fr-FR" dirty="0"/>
              <a:t>Hyperspécialisation</a:t>
            </a:r>
          </a:p>
        </p:txBody>
      </p:sp>
      <p:sp>
        <p:nvSpPr>
          <p:cNvPr id="17" name="ZoneTexte 16">
            <a:extLst>
              <a:ext uri="{FF2B5EF4-FFF2-40B4-BE49-F238E27FC236}">
                <a16:creationId xmlns:a16="http://schemas.microsoft.com/office/drawing/2014/main" id="{AD5CC52D-ED59-4D4B-B79C-D16AA9298B3A}"/>
              </a:ext>
            </a:extLst>
          </p:cNvPr>
          <p:cNvSpPr txBox="1"/>
          <p:nvPr/>
        </p:nvSpPr>
        <p:spPr>
          <a:xfrm>
            <a:off x="606264" y="4505269"/>
            <a:ext cx="2714760" cy="369332"/>
          </a:xfrm>
          <a:prstGeom prst="rect">
            <a:avLst/>
          </a:prstGeom>
          <a:noFill/>
        </p:spPr>
        <p:txBody>
          <a:bodyPr wrap="square" rtlCol="0">
            <a:spAutoFit/>
          </a:bodyPr>
          <a:lstStyle/>
          <a:p>
            <a:r>
              <a:rPr lang="fr-FR" dirty="0"/>
              <a:t>Nouvelles technologies</a:t>
            </a:r>
          </a:p>
        </p:txBody>
      </p:sp>
      <p:sp>
        <p:nvSpPr>
          <p:cNvPr id="18" name="ZoneTexte 17">
            <a:extLst>
              <a:ext uri="{FF2B5EF4-FFF2-40B4-BE49-F238E27FC236}">
                <a16:creationId xmlns:a16="http://schemas.microsoft.com/office/drawing/2014/main" id="{2018DAD7-574E-0C44-A5DD-C65916A9A93B}"/>
              </a:ext>
            </a:extLst>
          </p:cNvPr>
          <p:cNvSpPr txBox="1"/>
          <p:nvPr/>
        </p:nvSpPr>
        <p:spPr>
          <a:xfrm>
            <a:off x="6125495" y="5769729"/>
            <a:ext cx="3156495" cy="369332"/>
          </a:xfrm>
          <a:prstGeom prst="rect">
            <a:avLst/>
          </a:prstGeom>
          <a:noFill/>
        </p:spPr>
        <p:txBody>
          <a:bodyPr wrap="square" rtlCol="0">
            <a:spAutoFit/>
          </a:bodyPr>
          <a:lstStyle/>
          <a:p>
            <a:r>
              <a:rPr lang="fr-FR" dirty="0"/>
              <a:t>Vieillissement de la population</a:t>
            </a:r>
          </a:p>
        </p:txBody>
      </p:sp>
      <p:sp>
        <p:nvSpPr>
          <p:cNvPr id="19" name="ZoneTexte 18">
            <a:extLst>
              <a:ext uri="{FF2B5EF4-FFF2-40B4-BE49-F238E27FC236}">
                <a16:creationId xmlns:a16="http://schemas.microsoft.com/office/drawing/2014/main" id="{87F1C4A8-FE26-764A-BEC5-94FB1272E2A3}"/>
              </a:ext>
            </a:extLst>
          </p:cNvPr>
          <p:cNvSpPr txBox="1"/>
          <p:nvPr/>
        </p:nvSpPr>
        <p:spPr>
          <a:xfrm>
            <a:off x="6676902" y="4855160"/>
            <a:ext cx="4340842" cy="369332"/>
          </a:xfrm>
          <a:prstGeom prst="rect">
            <a:avLst/>
          </a:prstGeom>
          <a:noFill/>
        </p:spPr>
        <p:txBody>
          <a:bodyPr wrap="square" rtlCol="0">
            <a:spAutoFit/>
          </a:bodyPr>
          <a:lstStyle/>
          <a:p>
            <a:r>
              <a:rPr lang="fr-FR" dirty="0"/>
              <a:t>Lourdeur et complexité des pathologies</a:t>
            </a:r>
          </a:p>
        </p:txBody>
      </p:sp>
      <p:sp>
        <p:nvSpPr>
          <p:cNvPr id="20" name="ZoneTexte 19">
            <a:extLst>
              <a:ext uri="{FF2B5EF4-FFF2-40B4-BE49-F238E27FC236}">
                <a16:creationId xmlns:a16="http://schemas.microsoft.com/office/drawing/2014/main" id="{8ADBDD0B-EC36-F348-BF85-E9D0D30B42DE}"/>
              </a:ext>
            </a:extLst>
          </p:cNvPr>
          <p:cNvSpPr txBox="1"/>
          <p:nvPr/>
        </p:nvSpPr>
        <p:spPr>
          <a:xfrm>
            <a:off x="7280201" y="693286"/>
            <a:ext cx="2183137" cy="369332"/>
          </a:xfrm>
          <a:prstGeom prst="rect">
            <a:avLst/>
          </a:prstGeom>
          <a:noFill/>
        </p:spPr>
        <p:txBody>
          <a:bodyPr wrap="square" rtlCol="0">
            <a:spAutoFit/>
          </a:bodyPr>
          <a:lstStyle/>
          <a:p>
            <a:r>
              <a:rPr lang="fr-FR" dirty="0"/>
              <a:t>Maladies chroniques</a:t>
            </a:r>
          </a:p>
        </p:txBody>
      </p:sp>
      <p:sp>
        <p:nvSpPr>
          <p:cNvPr id="21" name="ZoneTexte 20">
            <a:extLst>
              <a:ext uri="{FF2B5EF4-FFF2-40B4-BE49-F238E27FC236}">
                <a16:creationId xmlns:a16="http://schemas.microsoft.com/office/drawing/2014/main" id="{B91E48D3-1424-DC46-AAC8-A32A1A4C3967}"/>
              </a:ext>
            </a:extLst>
          </p:cNvPr>
          <p:cNvSpPr txBox="1"/>
          <p:nvPr/>
        </p:nvSpPr>
        <p:spPr>
          <a:xfrm>
            <a:off x="8520058" y="1227843"/>
            <a:ext cx="2299652" cy="369332"/>
          </a:xfrm>
          <a:prstGeom prst="rect">
            <a:avLst/>
          </a:prstGeom>
          <a:noFill/>
        </p:spPr>
        <p:txBody>
          <a:bodyPr wrap="square" rtlCol="0">
            <a:spAutoFit/>
          </a:bodyPr>
          <a:lstStyle/>
          <a:p>
            <a:r>
              <a:rPr lang="fr-FR" dirty="0"/>
              <a:t>Automatisation</a:t>
            </a:r>
          </a:p>
        </p:txBody>
      </p:sp>
      <p:sp>
        <p:nvSpPr>
          <p:cNvPr id="22" name="ZoneTexte 21">
            <a:extLst>
              <a:ext uri="{FF2B5EF4-FFF2-40B4-BE49-F238E27FC236}">
                <a16:creationId xmlns:a16="http://schemas.microsoft.com/office/drawing/2014/main" id="{7B5C90F5-96B0-524E-8390-D74D7CB0741F}"/>
              </a:ext>
            </a:extLst>
          </p:cNvPr>
          <p:cNvSpPr txBox="1"/>
          <p:nvPr/>
        </p:nvSpPr>
        <p:spPr>
          <a:xfrm>
            <a:off x="7953219" y="2888929"/>
            <a:ext cx="2464420" cy="646331"/>
          </a:xfrm>
          <a:prstGeom prst="rect">
            <a:avLst/>
          </a:prstGeom>
          <a:noFill/>
        </p:spPr>
        <p:txBody>
          <a:bodyPr wrap="square" rtlCol="0">
            <a:spAutoFit/>
          </a:bodyPr>
          <a:lstStyle/>
          <a:p>
            <a:r>
              <a:rPr lang="fr-FR" dirty="0"/>
              <a:t>Fragmentation des parcours de soins</a:t>
            </a:r>
          </a:p>
        </p:txBody>
      </p:sp>
      <p:sp>
        <p:nvSpPr>
          <p:cNvPr id="23" name="ZoneTexte 22">
            <a:extLst>
              <a:ext uri="{FF2B5EF4-FFF2-40B4-BE49-F238E27FC236}">
                <a16:creationId xmlns:a16="http://schemas.microsoft.com/office/drawing/2014/main" id="{D1AB87EE-B6C9-FB4D-AC65-E8977886482B}"/>
              </a:ext>
            </a:extLst>
          </p:cNvPr>
          <p:cNvSpPr txBox="1"/>
          <p:nvPr/>
        </p:nvSpPr>
        <p:spPr>
          <a:xfrm>
            <a:off x="7485812" y="2112907"/>
            <a:ext cx="2651480" cy="369332"/>
          </a:xfrm>
          <a:prstGeom prst="rect">
            <a:avLst/>
          </a:prstGeom>
          <a:noFill/>
        </p:spPr>
        <p:txBody>
          <a:bodyPr wrap="square" rtlCol="0">
            <a:spAutoFit/>
          </a:bodyPr>
          <a:lstStyle/>
          <a:p>
            <a:r>
              <a:rPr lang="fr-FR" dirty="0"/>
              <a:t>Rationnement du temps</a:t>
            </a:r>
          </a:p>
        </p:txBody>
      </p:sp>
      <p:sp>
        <p:nvSpPr>
          <p:cNvPr id="24" name="ZoneTexte 23">
            <a:extLst>
              <a:ext uri="{FF2B5EF4-FFF2-40B4-BE49-F238E27FC236}">
                <a16:creationId xmlns:a16="http://schemas.microsoft.com/office/drawing/2014/main" id="{ED8F3E31-26FA-5F4E-885C-2FA43F848F93}"/>
              </a:ext>
            </a:extLst>
          </p:cNvPr>
          <p:cNvSpPr txBox="1"/>
          <p:nvPr/>
        </p:nvSpPr>
        <p:spPr>
          <a:xfrm>
            <a:off x="1648500" y="6030035"/>
            <a:ext cx="2820771" cy="369332"/>
          </a:xfrm>
          <a:prstGeom prst="rect">
            <a:avLst/>
          </a:prstGeom>
          <a:noFill/>
        </p:spPr>
        <p:txBody>
          <a:bodyPr wrap="square" rtlCol="0">
            <a:spAutoFit/>
          </a:bodyPr>
          <a:lstStyle/>
          <a:p>
            <a:r>
              <a:rPr lang="fr-FR" dirty="0"/>
              <a:t>Virage ambulatoire</a:t>
            </a:r>
          </a:p>
        </p:txBody>
      </p:sp>
      <p:sp>
        <p:nvSpPr>
          <p:cNvPr id="25" name="ZoneTexte 24">
            <a:extLst>
              <a:ext uri="{FF2B5EF4-FFF2-40B4-BE49-F238E27FC236}">
                <a16:creationId xmlns:a16="http://schemas.microsoft.com/office/drawing/2014/main" id="{7C4EB07C-6360-ED4E-9165-D04D77B92135}"/>
              </a:ext>
            </a:extLst>
          </p:cNvPr>
          <p:cNvSpPr txBox="1"/>
          <p:nvPr/>
        </p:nvSpPr>
        <p:spPr>
          <a:xfrm>
            <a:off x="6400800" y="5325680"/>
            <a:ext cx="3062538" cy="369332"/>
          </a:xfrm>
          <a:prstGeom prst="rect">
            <a:avLst/>
          </a:prstGeom>
          <a:noFill/>
        </p:spPr>
        <p:txBody>
          <a:bodyPr wrap="square" rtlCol="0">
            <a:spAutoFit/>
          </a:bodyPr>
          <a:lstStyle/>
          <a:p>
            <a:r>
              <a:rPr lang="fr-FR" dirty="0" err="1"/>
              <a:t>Turn</a:t>
            </a:r>
            <a:r>
              <a:rPr lang="fr-FR" dirty="0"/>
              <a:t> over des patients</a:t>
            </a:r>
          </a:p>
        </p:txBody>
      </p:sp>
      <p:sp>
        <p:nvSpPr>
          <p:cNvPr id="26" name="ZoneTexte 25">
            <a:extLst>
              <a:ext uri="{FF2B5EF4-FFF2-40B4-BE49-F238E27FC236}">
                <a16:creationId xmlns:a16="http://schemas.microsoft.com/office/drawing/2014/main" id="{07263172-CE21-3E46-B6EB-02713FD2FB41}"/>
              </a:ext>
            </a:extLst>
          </p:cNvPr>
          <p:cNvSpPr txBox="1"/>
          <p:nvPr/>
        </p:nvSpPr>
        <p:spPr>
          <a:xfrm>
            <a:off x="777766" y="1555762"/>
            <a:ext cx="2764220" cy="369332"/>
          </a:xfrm>
          <a:prstGeom prst="rect">
            <a:avLst/>
          </a:prstGeom>
          <a:noFill/>
        </p:spPr>
        <p:txBody>
          <a:bodyPr wrap="square" rtlCol="0">
            <a:spAutoFit/>
          </a:bodyPr>
          <a:lstStyle/>
          <a:p>
            <a:r>
              <a:rPr lang="fr-FR" dirty="0"/>
              <a:t>Accessibilité des soins</a:t>
            </a:r>
          </a:p>
        </p:txBody>
      </p:sp>
      <p:sp>
        <p:nvSpPr>
          <p:cNvPr id="27" name="ZoneTexte 26">
            <a:extLst>
              <a:ext uri="{FF2B5EF4-FFF2-40B4-BE49-F238E27FC236}">
                <a16:creationId xmlns:a16="http://schemas.microsoft.com/office/drawing/2014/main" id="{202A8B8A-E94D-E245-B890-9988B1C7BDCE}"/>
              </a:ext>
            </a:extLst>
          </p:cNvPr>
          <p:cNvSpPr txBox="1"/>
          <p:nvPr/>
        </p:nvSpPr>
        <p:spPr>
          <a:xfrm>
            <a:off x="646618" y="3221764"/>
            <a:ext cx="2412267" cy="369332"/>
          </a:xfrm>
          <a:prstGeom prst="rect">
            <a:avLst/>
          </a:prstGeom>
          <a:noFill/>
        </p:spPr>
        <p:txBody>
          <a:bodyPr wrap="square" rtlCol="0">
            <a:spAutoFit/>
          </a:bodyPr>
          <a:lstStyle/>
          <a:p>
            <a:r>
              <a:rPr lang="fr-FR" dirty="0"/>
              <a:t>Forfaitarisation</a:t>
            </a:r>
          </a:p>
        </p:txBody>
      </p:sp>
      <p:sp>
        <p:nvSpPr>
          <p:cNvPr id="2" name="Espace réservé du pied de page 1">
            <a:extLst>
              <a:ext uri="{FF2B5EF4-FFF2-40B4-BE49-F238E27FC236}">
                <a16:creationId xmlns:a16="http://schemas.microsoft.com/office/drawing/2014/main" id="{64FAE52D-2490-9047-A68E-916A5FC00EBD}"/>
              </a:ext>
            </a:extLst>
          </p:cNvPr>
          <p:cNvSpPr>
            <a:spLocks noGrp="1"/>
          </p:cNvSpPr>
          <p:nvPr>
            <p:ph type="ftr" sz="quarter" idx="11"/>
          </p:nvPr>
        </p:nvSpPr>
        <p:spPr/>
        <p:txBody>
          <a:bodyPr/>
          <a:lstStyle/>
          <a:p>
            <a:r>
              <a:rPr lang="fr-FR"/>
              <a:t>Catherine Fonck 05/2022</a:t>
            </a:r>
          </a:p>
        </p:txBody>
      </p:sp>
    </p:spTree>
    <p:extLst>
      <p:ext uri="{BB962C8B-B14F-4D97-AF65-F5344CB8AC3E}">
        <p14:creationId xmlns:p14="http://schemas.microsoft.com/office/powerpoint/2010/main" val="1827190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DBECDB56-C71D-5748-959A-6B7B1289B93B}"/>
              </a:ext>
            </a:extLst>
          </p:cNvPr>
          <p:cNvPicPr>
            <a:picLocks noGrp="1" noChangeAspect="1"/>
          </p:cNvPicPr>
          <p:nvPr>
            <p:ph idx="1"/>
          </p:nvPr>
        </p:nvPicPr>
        <p:blipFill>
          <a:blip r:embed="rId2"/>
          <a:stretch>
            <a:fillRect/>
          </a:stretch>
        </p:blipFill>
        <p:spPr>
          <a:xfrm>
            <a:off x="1284640" y="527538"/>
            <a:ext cx="10139991" cy="5661148"/>
          </a:xfrm>
        </p:spPr>
      </p:pic>
      <p:sp>
        <p:nvSpPr>
          <p:cNvPr id="2" name="Espace réservé du pied de page 1">
            <a:extLst>
              <a:ext uri="{FF2B5EF4-FFF2-40B4-BE49-F238E27FC236}">
                <a16:creationId xmlns:a16="http://schemas.microsoft.com/office/drawing/2014/main" id="{7AFBB220-99CC-6A4A-B829-53335FBC7740}"/>
              </a:ext>
            </a:extLst>
          </p:cNvPr>
          <p:cNvSpPr>
            <a:spLocks noGrp="1"/>
          </p:cNvSpPr>
          <p:nvPr>
            <p:ph type="ftr" sz="quarter" idx="11"/>
          </p:nvPr>
        </p:nvSpPr>
        <p:spPr/>
        <p:txBody>
          <a:bodyPr/>
          <a:lstStyle/>
          <a:p>
            <a:r>
              <a:rPr lang="fr-FR"/>
              <a:t>Catherine Fonck 05/2022</a:t>
            </a:r>
          </a:p>
        </p:txBody>
      </p:sp>
    </p:spTree>
    <p:extLst>
      <p:ext uri="{BB962C8B-B14F-4D97-AF65-F5344CB8AC3E}">
        <p14:creationId xmlns:p14="http://schemas.microsoft.com/office/powerpoint/2010/main" val="4159901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A5C539-4062-1244-829C-46FD030FE779}"/>
              </a:ext>
            </a:extLst>
          </p:cNvPr>
          <p:cNvSpPr>
            <a:spLocks noGrp="1"/>
          </p:cNvSpPr>
          <p:nvPr>
            <p:ph type="title"/>
          </p:nvPr>
        </p:nvSpPr>
        <p:spPr>
          <a:xfrm>
            <a:off x="642257" y="152400"/>
            <a:ext cx="10515600" cy="1081088"/>
          </a:xfrm>
        </p:spPr>
        <p:txBody>
          <a:bodyPr/>
          <a:lstStyle/>
          <a:p>
            <a:r>
              <a:rPr lang="fr-FR" dirty="0"/>
              <a:t>Loi relative aux droits du patient 2002</a:t>
            </a:r>
          </a:p>
        </p:txBody>
      </p:sp>
      <p:sp>
        <p:nvSpPr>
          <p:cNvPr id="3" name="Espace réservé du contenu 2">
            <a:extLst>
              <a:ext uri="{FF2B5EF4-FFF2-40B4-BE49-F238E27FC236}">
                <a16:creationId xmlns:a16="http://schemas.microsoft.com/office/drawing/2014/main" id="{4BB45FF5-EF57-E84E-A4F2-20CB5B6E517D}"/>
              </a:ext>
            </a:extLst>
          </p:cNvPr>
          <p:cNvSpPr>
            <a:spLocks noGrp="1"/>
          </p:cNvSpPr>
          <p:nvPr>
            <p:ph idx="1"/>
          </p:nvPr>
        </p:nvSpPr>
        <p:spPr>
          <a:xfrm>
            <a:off x="315687" y="1338943"/>
            <a:ext cx="10961914" cy="5181600"/>
          </a:xfrm>
        </p:spPr>
        <p:txBody>
          <a:bodyPr>
            <a:normAutofit fontScale="92500" lnSpcReduction="20000"/>
          </a:bodyPr>
          <a:lstStyle/>
          <a:p>
            <a:pPr fontAlgn="base"/>
            <a:r>
              <a:rPr lang="fr-BE" dirty="0"/>
              <a:t>rassemble en un texte unique les divers droits attachés aux personnes bénéficiaires de soins de santé. </a:t>
            </a:r>
          </a:p>
          <a:p>
            <a:pPr fontAlgn="base"/>
            <a:r>
              <a:rPr lang="fr-BE" dirty="0"/>
              <a:t>précise les droits et devoirs des patients</a:t>
            </a:r>
          </a:p>
          <a:p>
            <a:pPr fontAlgn="base"/>
            <a:r>
              <a:rPr lang="fr-BE" dirty="0"/>
              <a:t>champ d’application est celui de la relation qui s’établit entre un patient et un praticien professionnel de la santé à l’occasion d’un soin</a:t>
            </a:r>
          </a:p>
          <a:p>
            <a:pPr fontAlgn="base"/>
            <a:r>
              <a:rPr lang="fr-BE" dirty="0"/>
              <a:t>Droits </a:t>
            </a:r>
          </a:p>
          <a:p>
            <a:pPr lvl="1" fontAlgn="base"/>
            <a:r>
              <a:rPr lang="fr-BE" dirty="0"/>
              <a:t>à recevoir des prestations de soins de qualité</a:t>
            </a:r>
          </a:p>
          <a:p>
            <a:pPr lvl="1" fontAlgn="base"/>
            <a:r>
              <a:rPr lang="fr-BE" dirty="0"/>
              <a:t>au libre choix du praticien professionnel</a:t>
            </a:r>
          </a:p>
          <a:p>
            <a:pPr lvl="1" fontAlgn="base"/>
            <a:r>
              <a:rPr lang="fr-BE" dirty="0"/>
              <a:t>à recevoir l’information relative à la santé</a:t>
            </a:r>
          </a:p>
          <a:p>
            <a:pPr lvl="1" fontAlgn="base"/>
            <a:r>
              <a:rPr lang="fr-BE" dirty="0"/>
              <a:t>au consentement libre et éclairé</a:t>
            </a:r>
          </a:p>
          <a:p>
            <a:pPr lvl="1" fontAlgn="base"/>
            <a:r>
              <a:rPr lang="fr-BE" dirty="0"/>
              <a:t>d’avoir un dossier médical tenu à jour, conservé en lieu sûr ; droit de le consulter et d’en obtenir des copies ; droit de consultation post-mortem pour les proches</a:t>
            </a:r>
          </a:p>
          <a:p>
            <a:pPr lvl="1" fontAlgn="base"/>
            <a:r>
              <a:rPr lang="fr-BE" dirty="0"/>
              <a:t>au respect de la vie privée et de l’intimité</a:t>
            </a:r>
          </a:p>
          <a:p>
            <a:pPr lvl="1" fontAlgn="base"/>
            <a:r>
              <a:rPr lang="fr-BE" dirty="0"/>
              <a:t>d’accès à une fonction de médiation compétente</a:t>
            </a:r>
          </a:p>
          <a:p>
            <a:pPr lvl="1" fontAlgn="base"/>
            <a:r>
              <a:rPr lang="fr-BE" dirty="0"/>
              <a:t>à la prise en charge de la  douleur</a:t>
            </a:r>
          </a:p>
          <a:p>
            <a:endParaRPr lang="fr-FR" dirty="0"/>
          </a:p>
        </p:txBody>
      </p:sp>
      <p:sp>
        <p:nvSpPr>
          <p:cNvPr id="4" name="Espace réservé du pied de page 3">
            <a:extLst>
              <a:ext uri="{FF2B5EF4-FFF2-40B4-BE49-F238E27FC236}">
                <a16:creationId xmlns:a16="http://schemas.microsoft.com/office/drawing/2014/main" id="{8CD83E37-8D55-8E42-907C-D601FB32CFE7}"/>
              </a:ext>
            </a:extLst>
          </p:cNvPr>
          <p:cNvSpPr>
            <a:spLocks noGrp="1"/>
          </p:cNvSpPr>
          <p:nvPr>
            <p:ph type="ftr" sz="quarter" idx="11"/>
          </p:nvPr>
        </p:nvSpPr>
        <p:spPr/>
        <p:txBody>
          <a:bodyPr/>
          <a:lstStyle/>
          <a:p>
            <a:r>
              <a:rPr lang="fr-FR"/>
              <a:t>Catherine Fonck 05/2022</a:t>
            </a:r>
          </a:p>
        </p:txBody>
      </p:sp>
    </p:spTree>
    <p:extLst>
      <p:ext uri="{BB962C8B-B14F-4D97-AF65-F5344CB8AC3E}">
        <p14:creationId xmlns:p14="http://schemas.microsoft.com/office/powerpoint/2010/main" val="2370290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9AC77CA-725D-D549-BCBA-E2C672DE019C}"/>
              </a:ext>
            </a:extLst>
          </p:cNvPr>
          <p:cNvSpPr>
            <a:spLocks noGrp="1"/>
          </p:cNvSpPr>
          <p:nvPr>
            <p:ph idx="1"/>
          </p:nvPr>
        </p:nvSpPr>
        <p:spPr/>
        <p:txBody>
          <a:bodyPr/>
          <a:lstStyle/>
          <a:p>
            <a:pPr marL="0" indent="0">
              <a:buNone/>
            </a:pPr>
            <a:r>
              <a:rPr lang="fr-FR" dirty="0"/>
              <a:t>2014 : 18 525 plaintes</a:t>
            </a:r>
          </a:p>
          <a:p>
            <a:r>
              <a:rPr lang="fr-FR" dirty="0"/>
              <a:t>65% qualité des prestations</a:t>
            </a:r>
          </a:p>
          <a:p>
            <a:r>
              <a:rPr lang="fr-FR" dirty="0"/>
              <a:t>15% information sur état de santé</a:t>
            </a:r>
          </a:p>
          <a:p>
            <a:r>
              <a:rPr lang="fr-FR" dirty="0"/>
              <a:t>6% consentement libre et éclairé</a:t>
            </a:r>
          </a:p>
          <a:p>
            <a:r>
              <a:rPr lang="fr-FR" dirty="0"/>
              <a:t>5% consultation du dossier</a:t>
            </a:r>
          </a:p>
          <a:p>
            <a:r>
              <a:rPr lang="fr-FR" dirty="0"/>
              <a:t>2% copie du dossier</a:t>
            </a:r>
          </a:p>
          <a:p>
            <a:endParaRPr lang="fr-FR" dirty="0"/>
          </a:p>
          <a:p>
            <a:endParaRPr lang="fr-FR" dirty="0"/>
          </a:p>
        </p:txBody>
      </p:sp>
      <p:sp>
        <p:nvSpPr>
          <p:cNvPr id="4" name="Espace réservé du pied de page 3">
            <a:extLst>
              <a:ext uri="{FF2B5EF4-FFF2-40B4-BE49-F238E27FC236}">
                <a16:creationId xmlns:a16="http://schemas.microsoft.com/office/drawing/2014/main" id="{A2023033-1087-F742-9774-626EEA43CBAA}"/>
              </a:ext>
            </a:extLst>
          </p:cNvPr>
          <p:cNvSpPr>
            <a:spLocks noGrp="1"/>
          </p:cNvSpPr>
          <p:nvPr>
            <p:ph type="ftr" sz="quarter" idx="11"/>
          </p:nvPr>
        </p:nvSpPr>
        <p:spPr/>
        <p:txBody>
          <a:bodyPr/>
          <a:lstStyle/>
          <a:p>
            <a:r>
              <a:rPr lang="fr-FR"/>
              <a:t>Catherine Fonck 05/2022</a:t>
            </a:r>
          </a:p>
        </p:txBody>
      </p:sp>
      <p:sp>
        <p:nvSpPr>
          <p:cNvPr id="6" name="Espace réservé du contenu 5">
            <a:extLst>
              <a:ext uri="{FF2B5EF4-FFF2-40B4-BE49-F238E27FC236}">
                <a16:creationId xmlns:a16="http://schemas.microsoft.com/office/drawing/2014/main" id="{51F968BE-54DD-9941-872C-388EA4AF4AF3}"/>
              </a:ext>
            </a:extLst>
          </p:cNvPr>
          <p:cNvSpPr>
            <a:spLocks noGrp="1"/>
          </p:cNvSpPr>
          <p:nvPr>
            <p:ph sz="half" idx="4294967295"/>
          </p:nvPr>
        </p:nvSpPr>
        <p:spPr>
          <a:xfrm>
            <a:off x="7010400" y="1825625"/>
            <a:ext cx="5181600" cy="4351338"/>
          </a:xfrm>
        </p:spPr>
        <p:txBody>
          <a:bodyPr/>
          <a:lstStyle/>
          <a:p>
            <a:pPr marL="0" indent="0">
              <a:buNone/>
            </a:pPr>
            <a:r>
              <a:rPr lang="fr-FR" dirty="0"/>
              <a:t> </a:t>
            </a:r>
          </a:p>
        </p:txBody>
      </p:sp>
    </p:spTree>
    <p:extLst>
      <p:ext uri="{BB962C8B-B14F-4D97-AF65-F5344CB8AC3E}">
        <p14:creationId xmlns:p14="http://schemas.microsoft.com/office/powerpoint/2010/main" val="328516778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1362</TotalTime>
  <Words>974</Words>
  <Application>Microsoft Office PowerPoint</Application>
  <PresentationFormat>Grand écran</PresentationFormat>
  <Paragraphs>194</Paragraphs>
  <Slides>24</Slides>
  <Notes>7</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24</vt:i4>
      </vt:variant>
    </vt:vector>
  </HeadingPairs>
  <TitlesOfParts>
    <vt:vector size="28" baseType="lpstr">
      <vt:lpstr>Arial</vt:lpstr>
      <vt:lpstr>Calibri</vt:lpstr>
      <vt:lpstr>Calibri Light</vt:lpstr>
      <vt:lpstr>Thème Office</vt:lpstr>
      <vt:lpstr> Humanisation des soins : au cœur de notre système de santé?</vt:lpstr>
      <vt:lpstr>Présentation PowerPoint</vt:lpstr>
      <vt:lpstr>Présentation PowerPoint</vt:lpstr>
      <vt:lpstr>Présentation PowerPoint</vt:lpstr>
      <vt:lpstr>Bouleversement de l’organisation  des soins de santé</vt:lpstr>
      <vt:lpstr>Présentation PowerPoint</vt:lpstr>
      <vt:lpstr>Présentation PowerPoint</vt:lpstr>
      <vt:lpstr>Loi relative aux droits du patient 2002</vt:lpstr>
      <vt:lpstr>Présentation PowerPoint</vt:lpstr>
      <vt:lpstr>Présentation PowerPoint</vt:lpstr>
      <vt:lpstr>Plus d’humanisation des soins et donc plus de qualité des soins : quels leviers politiques?</vt:lpstr>
      <vt:lpstr>Communication patient-soignants-famille-…</vt:lpstr>
      <vt:lpstr>Suffisamment de soignants bien formés et soutenus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Faire de la révolution/transition digitale un allié invisible des patients et des soignants santé connectée</vt:lpstr>
      <vt:lpstr>Juste un aperçu…</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Vous avez dit :  Humanisation des soins?</dc:title>
  <dc:creator>Microsoft Office User</dc:creator>
  <cp:lastModifiedBy>Utilisateur</cp:lastModifiedBy>
  <cp:revision>67</cp:revision>
  <cp:lastPrinted>2022-05-04T17:36:04Z</cp:lastPrinted>
  <dcterms:created xsi:type="dcterms:W3CDTF">2022-05-02T11:23:26Z</dcterms:created>
  <dcterms:modified xsi:type="dcterms:W3CDTF">2022-05-05T05:42:11Z</dcterms:modified>
</cp:coreProperties>
</file>