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278" r:id="rId3"/>
    <p:sldId id="277" r:id="rId4"/>
    <p:sldId id="263" r:id="rId5"/>
    <p:sldId id="258" r:id="rId6"/>
    <p:sldId id="260" r:id="rId7"/>
    <p:sldId id="270" r:id="rId8"/>
    <p:sldId id="304" r:id="rId9"/>
    <p:sldId id="262" r:id="rId10"/>
    <p:sldId id="261" r:id="rId11"/>
    <p:sldId id="264" r:id="rId12"/>
    <p:sldId id="265" r:id="rId13"/>
    <p:sldId id="267" r:id="rId14"/>
    <p:sldId id="268" r:id="rId15"/>
    <p:sldId id="266" r:id="rId16"/>
    <p:sldId id="269" r:id="rId17"/>
    <p:sldId id="271" r:id="rId18"/>
    <p:sldId id="299" r:id="rId19"/>
    <p:sldId id="288" r:id="rId20"/>
    <p:sldId id="282" r:id="rId21"/>
    <p:sldId id="281" r:id="rId22"/>
    <p:sldId id="283" r:id="rId23"/>
    <p:sldId id="284" r:id="rId24"/>
    <p:sldId id="291" r:id="rId25"/>
    <p:sldId id="290" r:id="rId26"/>
    <p:sldId id="293" r:id="rId27"/>
    <p:sldId id="292" r:id="rId28"/>
    <p:sldId id="289" r:id="rId29"/>
    <p:sldId id="305" r:id="rId30"/>
    <p:sldId id="285" r:id="rId31"/>
    <p:sldId id="297" r:id="rId32"/>
    <p:sldId id="296" r:id="rId33"/>
    <p:sldId id="298" r:id="rId34"/>
    <p:sldId id="287" r:id="rId35"/>
    <p:sldId id="302" r:id="rId36"/>
    <p:sldId id="303" r:id="rId37"/>
    <p:sldId id="28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289DB-1064-4EA9-B4CD-24F2AA506E01}" type="datetimeFigureOut">
              <a:rPr lang="fr-BE" smtClean="0"/>
              <a:t>05-05-22</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A5A23-8C5B-44DD-8FC7-3B952EFEEB5C}" type="slidenum">
              <a:rPr lang="fr-BE" smtClean="0"/>
              <a:t>‹N°›</a:t>
            </a:fld>
            <a:endParaRPr lang="fr-BE"/>
          </a:p>
        </p:txBody>
      </p:sp>
    </p:spTree>
    <p:extLst>
      <p:ext uri="{BB962C8B-B14F-4D97-AF65-F5344CB8AC3E}">
        <p14:creationId xmlns:p14="http://schemas.microsoft.com/office/powerpoint/2010/main" val="3570447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r>
              <a:rPr lang="fr-FR"/>
              <a:t>5 mai 2022</a:t>
            </a:r>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a:t>Panser l'humain                                                                J.Bellon</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5 mai 2022</a:t>
            </a:r>
            <a:endParaRPr lang="en-US" dirty="0"/>
          </a:p>
        </p:txBody>
      </p:sp>
      <p:sp>
        <p:nvSpPr>
          <p:cNvPr id="6" name="Footer Placeholder 5"/>
          <p:cNvSpPr>
            <a:spLocks noGrp="1"/>
          </p:cNvSpPr>
          <p:nvPr>
            <p:ph type="ftr" sz="quarter" idx="11"/>
          </p:nvPr>
        </p:nvSpPr>
        <p:spPr/>
        <p:txBody>
          <a:bodyPr/>
          <a:lstStyle/>
          <a:p>
            <a:r>
              <a:rPr lang="en-US"/>
              <a:t>Panser l'humain                                                                J.Bellon</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5 mai 2022</a:t>
            </a:r>
            <a:endParaRPr lang="en-US" dirty="0"/>
          </a:p>
        </p:txBody>
      </p:sp>
      <p:sp>
        <p:nvSpPr>
          <p:cNvPr id="6" name="Footer Placeholder 5"/>
          <p:cNvSpPr>
            <a:spLocks noGrp="1"/>
          </p:cNvSpPr>
          <p:nvPr>
            <p:ph type="ftr" sz="quarter" idx="11"/>
          </p:nvPr>
        </p:nvSpPr>
        <p:spPr/>
        <p:txBody>
          <a:bodyPr/>
          <a:lstStyle/>
          <a:p>
            <a:r>
              <a:rPr lang="en-US"/>
              <a:t>Panser l'humain                                                                J.Bellon</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5 mai 2022</a:t>
            </a:r>
            <a:endParaRPr lang="en-US" dirty="0"/>
          </a:p>
        </p:txBody>
      </p:sp>
      <p:sp>
        <p:nvSpPr>
          <p:cNvPr id="6" name="Footer Placeholder 5"/>
          <p:cNvSpPr>
            <a:spLocks noGrp="1"/>
          </p:cNvSpPr>
          <p:nvPr>
            <p:ph type="ftr" sz="quarter" idx="11"/>
          </p:nvPr>
        </p:nvSpPr>
        <p:spPr/>
        <p:txBody>
          <a:bodyPr/>
          <a:lstStyle/>
          <a:p>
            <a:r>
              <a:rPr lang="en-US"/>
              <a:t>Panser l'humain                                                                J.Bellon</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5 mai 2022</a:t>
            </a:r>
            <a:endParaRPr lang="en-US" dirty="0"/>
          </a:p>
        </p:txBody>
      </p:sp>
      <p:sp>
        <p:nvSpPr>
          <p:cNvPr id="6" name="Footer Placeholder 5"/>
          <p:cNvSpPr>
            <a:spLocks noGrp="1"/>
          </p:cNvSpPr>
          <p:nvPr>
            <p:ph type="ftr" sz="quarter" idx="11"/>
          </p:nvPr>
        </p:nvSpPr>
        <p:spPr/>
        <p:txBody>
          <a:bodyPr/>
          <a:lstStyle/>
          <a:p>
            <a:r>
              <a:rPr lang="en-US"/>
              <a:t>Panser l'humain                                                                J.Bellon</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r>
              <a:rPr lang="fr-FR"/>
              <a:t>5 mai 2022</a:t>
            </a:r>
            <a:endParaRPr lang="en-US" dirty="0"/>
          </a:p>
        </p:txBody>
      </p:sp>
      <p:sp>
        <p:nvSpPr>
          <p:cNvPr id="4" name="Footer Placeholder 3"/>
          <p:cNvSpPr>
            <a:spLocks noGrp="1"/>
          </p:cNvSpPr>
          <p:nvPr>
            <p:ph type="ftr" sz="quarter" idx="11"/>
          </p:nvPr>
        </p:nvSpPr>
        <p:spPr/>
        <p:txBody>
          <a:bodyPr/>
          <a:lstStyle/>
          <a:p>
            <a:r>
              <a:rPr lang="en-US"/>
              <a:t>Panser l'humain                                                                J.Bellon</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r>
              <a:rPr lang="fr-FR"/>
              <a:t>5 mai 2022</a:t>
            </a:r>
            <a:endParaRPr lang="en-US" dirty="0"/>
          </a:p>
        </p:txBody>
      </p:sp>
      <p:sp>
        <p:nvSpPr>
          <p:cNvPr id="4" name="Footer Placeholder 3"/>
          <p:cNvSpPr>
            <a:spLocks noGrp="1"/>
          </p:cNvSpPr>
          <p:nvPr>
            <p:ph type="ftr" sz="quarter" idx="11"/>
          </p:nvPr>
        </p:nvSpPr>
        <p:spPr/>
        <p:txBody>
          <a:bodyPr/>
          <a:lstStyle/>
          <a:p>
            <a:r>
              <a:rPr lang="en-US"/>
              <a:t>Panser l'humain                                                                J.Bellon</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5 mai 2022</a:t>
            </a:r>
            <a:endParaRPr lang="en-US" dirty="0"/>
          </a:p>
        </p:txBody>
      </p:sp>
      <p:sp>
        <p:nvSpPr>
          <p:cNvPr id="5" name="Footer Placeholder 4"/>
          <p:cNvSpPr>
            <a:spLocks noGrp="1"/>
          </p:cNvSpPr>
          <p:nvPr>
            <p:ph type="ftr" sz="quarter" idx="11"/>
          </p:nvPr>
        </p:nvSpPr>
        <p:spPr/>
        <p:txBody>
          <a:bodyPr/>
          <a:lstStyle/>
          <a:p>
            <a:r>
              <a:rPr lang="en-US"/>
              <a:t>Panser l'humain                                                                J.Bellon</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5 mai 2022</a:t>
            </a:r>
            <a:endParaRPr lang="en-US" dirty="0"/>
          </a:p>
        </p:txBody>
      </p:sp>
      <p:sp>
        <p:nvSpPr>
          <p:cNvPr id="5" name="Footer Placeholder 4"/>
          <p:cNvSpPr>
            <a:spLocks noGrp="1"/>
          </p:cNvSpPr>
          <p:nvPr>
            <p:ph type="ftr" sz="quarter" idx="11"/>
          </p:nvPr>
        </p:nvSpPr>
        <p:spPr/>
        <p:txBody>
          <a:bodyPr/>
          <a:lstStyle/>
          <a:p>
            <a:r>
              <a:rPr lang="en-US"/>
              <a:t>Panser l'humain                                                                J.Bellon</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5 mai 2022</a:t>
            </a:r>
            <a:endParaRPr lang="en-US" dirty="0"/>
          </a:p>
        </p:txBody>
      </p:sp>
      <p:sp>
        <p:nvSpPr>
          <p:cNvPr id="5" name="Footer Placeholder 4"/>
          <p:cNvSpPr>
            <a:spLocks noGrp="1"/>
          </p:cNvSpPr>
          <p:nvPr>
            <p:ph type="ftr" sz="quarter" idx="11"/>
          </p:nvPr>
        </p:nvSpPr>
        <p:spPr/>
        <p:txBody>
          <a:bodyPr/>
          <a:lstStyle/>
          <a:p>
            <a:r>
              <a:rPr lang="en-US"/>
              <a:t>Panser l'humain                                                                J.Bellon</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5 mai 2022</a:t>
            </a:r>
            <a:endParaRPr lang="en-US" dirty="0"/>
          </a:p>
        </p:txBody>
      </p:sp>
      <p:sp>
        <p:nvSpPr>
          <p:cNvPr id="5" name="Footer Placeholder 4"/>
          <p:cNvSpPr>
            <a:spLocks noGrp="1"/>
          </p:cNvSpPr>
          <p:nvPr>
            <p:ph type="ftr" sz="quarter" idx="11"/>
          </p:nvPr>
        </p:nvSpPr>
        <p:spPr/>
        <p:txBody>
          <a:bodyPr/>
          <a:lstStyle/>
          <a:p>
            <a:r>
              <a:rPr lang="en-US"/>
              <a:t>Panser l'humain                                                                J.Bellon</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a:t>5 mai 2022</a:t>
            </a:r>
            <a:endParaRPr lang="en-US" dirty="0"/>
          </a:p>
        </p:txBody>
      </p:sp>
      <p:sp>
        <p:nvSpPr>
          <p:cNvPr id="6" name="Footer Placeholder 5"/>
          <p:cNvSpPr>
            <a:spLocks noGrp="1"/>
          </p:cNvSpPr>
          <p:nvPr>
            <p:ph type="ftr" sz="quarter" idx="11"/>
          </p:nvPr>
        </p:nvSpPr>
        <p:spPr/>
        <p:txBody>
          <a:bodyPr/>
          <a:lstStyle/>
          <a:p>
            <a:r>
              <a:rPr lang="en-US"/>
              <a:t>Panser l'humain                                                                J.Bellon</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41410" y="3073397"/>
            <a:ext cx="4878391"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3073397"/>
            <a:ext cx="4875210"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FR"/>
              <a:t>5 mai 2022</a:t>
            </a:r>
            <a:endParaRPr lang="en-US" dirty="0"/>
          </a:p>
        </p:txBody>
      </p:sp>
      <p:sp>
        <p:nvSpPr>
          <p:cNvPr id="8" name="Footer Placeholder 7"/>
          <p:cNvSpPr>
            <a:spLocks noGrp="1"/>
          </p:cNvSpPr>
          <p:nvPr>
            <p:ph type="ftr" sz="quarter" idx="11"/>
          </p:nvPr>
        </p:nvSpPr>
        <p:spPr/>
        <p:txBody>
          <a:bodyPr/>
          <a:lstStyle/>
          <a:p>
            <a:r>
              <a:rPr lang="en-US"/>
              <a:t>Panser l'humain                                                                J.Bellon</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5 mai 2022</a:t>
            </a:r>
            <a:endParaRPr lang="en-US" dirty="0"/>
          </a:p>
        </p:txBody>
      </p:sp>
      <p:sp>
        <p:nvSpPr>
          <p:cNvPr id="4" name="Footer Placeholder 3"/>
          <p:cNvSpPr>
            <a:spLocks noGrp="1"/>
          </p:cNvSpPr>
          <p:nvPr>
            <p:ph type="ftr" sz="quarter" idx="11"/>
          </p:nvPr>
        </p:nvSpPr>
        <p:spPr/>
        <p:txBody>
          <a:bodyPr/>
          <a:lstStyle/>
          <a:p>
            <a:r>
              <a:rPr lang="en-US"/>
              <a:t>Panser l'humain                                                                J.Bellon</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5 mai 2022</a:t>
            </a:r>
            <a:endParaRPr lang="en-US" dirty="0"/>
          </a:p>
        </p:txBody>
      </p:sp>
      <p:sp>
        <p:nvSpPr>
          <p:cNvPr id="3" name="Footer Placeholder 2"/>
          <p:cNvSpPr>
            <a:spLocks noGrp="1"/>
          </p:cNvSpPr>
          <p:nvPr>
            <p:ph type="ftr" sz="quarter" idx="11"/>
          </p:nvPr>
        </p:nvSpPr>
        <p:spPr/>
        <p:txBody>
          <a:bodyPr/>
          <a:lstStyle/>
          <a:p>
            <a:r>
              <a:rPr lang="en-US"/>
              <a:t>Panser l'humain                                                                J.Bellon</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5 mai 2022</a:t>
            </a:r>
            <a:endParaRPr lang="en-US" dirty="0"/>
          </a:p>
        </p:txBody>
      </p:sp>
      <p:sp>
        <p:nvSpPr>
          <p:cNvPr id="6" name="Footer Placeholder 5"/>
          <p:cNvSpPr>
            <a:spLocks noGrp="1"/>
          </p:cNvSpPr>
          <p:nvPr>
            <p:ph type="ftr" sz="quarter" idx="11"/>
          </p:nvPr>
        </p:nvSpPr>
        <p:spPr/>
        <p:txBody>
          <a:bodyPr/>
          <a:lstStyle/>
          <a:p>
            <a:r>
              <a:rPr lang="en-US"/>
              <a:t>Panser l'humain                                                                J.Bellon</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5 mai 2022</a:t>
            </a:r>
            <a:endParaRPr lang="en-US" dirty="0"/>
          </a:p>
        </p:txBody>
      </p:sp>
      <p:sp>
        <p:nvSpPr>
          <p:cNvPr id="6" name="Footer Placeholder 5"/>
          <p:cNvSpPr>
            <a:spLocks noGrp="1"/>
          </p:cNvSpPr>
          <p:nvPr>
            <p:ph type="ftr" sz="quarter" idx="11"/>
          </p:nvPr>
        </p:nvSpPr>
        <p:spPr/>
        <p:txBody>
          <a:bodyPr/>
          <a:lstStyle/>
          <a:p>
            <a:r>
              <a:rPr lang="en-US"/>
              <a:t>Panser l'humain                                                                J.Bellon</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fr-FR"/>
              <a:t>5 mai 2022</a:t>
            </a:r>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Panser l'humain                                                                J.Bellon</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www.prendresoin.org/?p=3412"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tiff"/><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tiff"/><Relationship Id="rId15" Type="http://schemas.openxmlformats.org/officeDocument/2006/relationships/image" Target="../media/image18.jp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02FD828B-E5D5-474F-9418-EA56E7B464AD}"/>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EBC8D9D0-F570-4AF3-B2D6-A7EF51283ECE}"/>
              </a:ext>
            </a:extLst>
          </p:cNvPr>
          <p:cNvSpPr>
            <a:spLocks noGrp="1"/>
          </p:cNvSpPr>
          <p:nvPr>
            <p:ph type="ftr" sz="quarter" idx="11"/>
          </p:nvPr>
        </p:nvSpPr>
        <p:spPr/>
        <p:txBody>
          <a:bodyPr/>
          <a:lstStyle/>
          <a:p>
            <a:r>
              <a:rPr lang="en-US"/>
              <a:t>Panser l'humain                                                                J.Bellon</a:t>
            </a:r>
            <a:endParaRPr lang="en-US" dirty="0"/>
          </a:p>
        </p:txBody>
      </p:sp>
      <p:sp>
        <p:nvSpPr>
          <p:cNvPr id="7" name="Titre 6">
            <a:extLst>
              <a:ext uri="{FF2B5EF4-FFF2-40B4-BE49-F238E27FC236}">
                <a16:creationId xmlns:a16="http://schemas.microsoft.com/office/drawing/2014/main" id="{B1948FAD-5320-4804-918C-ECBFCA598AAC}"/>
              </a:ext>
            </a:extLst>
          </p:cNvPr>
          <p:cNvSpPr>
            <a:spLocks noGrp="1"/>
          </p:cNvSpPr>
          <p:nvPr>
            <p:ph type="ctrTitle"/>
          </p:nvPr>
        </p:nvSpPr>
        <p:spPr/>
        <p:txBody>
          <a:bodyPr/>
          <a:lstStyle/>
          <a:p>
            <a:endParaRPr lang="fr-BE" dirty="0"/>
          </a:p>
        </p:txBody>
      </p:sp>
      <p:pic>
        <p:nvPicPr>
          <p:cNvPr id="13" name="Image 12">
            <a:extLst>
              <a:ext uri="{FF2B5EF4-FFF2-40B4-BE49-F238E27FC236}">
                <a16:creationId xmlns:a16="http://schemas.microsoft.com/office/drawing/2014/main" id="{21D6D16D-2BBE-4AB4-A5FE-4B168232F05B}"/>
              </a:ext>
            </a:extLst>
          </p:cNvPr>
          <p:cNvPicPr>
            <a:picLocks noChangeAspect="1"/>
          </p:cNvPicPr>
          <p:nvPr/>
        </p:nvPicPr>
        <p:blipFill rotWithShape="1">
          <a:blip r:embed="rId2"/>
          <a:srcRect l="42016" t="67240" r="4435" b="8616"/>
          <a:stretch/>
        </p:blipFill>
        <p:spPr>
          <a:xfrm>
            <a:off x="0" y="0"/>
            <a:ext cx="12191999" cy="6858000"/>
          </a:xfrm>
          <a:prstGeom prst="rect">
            <a:avLst/>
          </a:prstGeom>
        </p:spPr>
      </p:pic>
    </p:spTree>
    <p:extLst>
      <p:ext uri="{BB962C8B-B14F-4D97-AF65-F5344CB8AC3E}">
        <p14:creationId xmlns:p14="http://schemas.microsoft.com/office/powerpoint/2010/main" val="153611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1122363"/>
            <a:ext cx="10126390" cy="371239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b="1" dirty="0">
                <a:solidFill>
                  <a:srgbClr val="FFFF00"/>
                </a:solidFill>
              </a:rPr>
              <a:t>Non pas pour les soignants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b="1" dirty="0">
                <a:solidFill>
                  <a:srgbClr val="002060"/>
                </a:solidFill>
              </a:rPr>
              <a:t>au sens large</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sz="4300" b="1" dirty="0">
              <a:solidFill>
                <a:srgbClr val="FFFF00"/>
              </a:solidFill>
              <a:latin typeface="+mj-lt"/>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587431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620785"/>
            <a:ext cx="10126390" cy="6006518"/>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b="1" dirty="0">
                <a:solidFill>
                  <a:srgbClr val="FFFF00"/>
                </a:solidFill>
              </a:rPr>
              <a:t>Car ils savent la valeur</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de la </a:t>
            </a:r>
            <a:r>
              <a:rPr lang="fr-BE" b="1" dirty="0">
                <a:solidFill>
                  <a:srgbClr val="002060"/>
                </a:solidFill>
              </a:rPr>
              <a:t>qualité humaine </a:t>
            </a:r>
            <a:br>
              <a:rPr lang="fr-BE" b="1" dirty="0">
                <a:solidFill>
                  <a:srgbClr val="002060"/>
                </a:solidFill>
              </a:rPr>
            </a:br>
            <a:r>
              <a:rPr lang="fr-BE" b="1" dirty="0">
                <a:solidFill>
                  <a:srgbClr val="002060"/>
                </a:solidFill>
              </a:rPr>
              <a:t>  </a:t>
            </a:r>
            <a:br>
              <a:rPr lang="fr-BE" b="1" dirty="0">
                <a:solidFill>
                  <a:srgbClr val="002060"/>
                </a:solidFill>
              </a:rPr>
            </a:br>
            <a:r>
              <a:rPr lang="fr-BE" b="1" dirty="0">
                <a:solidFill>
                  <a:srgbClr val="FFFF00"/>
                </a:solidFill>
              </a:rPr>
              <a:t>       de chaque </a:t>
            </a:r>
            <a:r>
              <a:rPr lang="fr-BE" b="1" dirty="0">
                <a:solidFill>
                  <a:srgbClr val="002060"/>
                </a:solidFill>
              </a:rPr>
              <a:t>être soigné </a:t>
            </a:r>
            <a:r>
              <a:rPr lang="fr-BE" b="1" dirty="0">
                <a:solidFill>
                  <a:srgbClr val="FFFF00"/>
                </a:solidFill>
              </a:rPr>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solidFill>
                  <a:srgbClr val="FFFF00"/>
                </a:solidFill>
              </a:rPr>
              <a:t/>
            </a:r>
            <a:br>
              <a:rPr lang="fr-BE" dirty="0">
                <a:solidFill>
                  <a:srgbClr val="FFFF00"/>
                </a:solidFill>
              </a:rPr>
            </a:br>
            <a:r>
              <a:rPr lang="fr-BE" dirty="0">
                <a:solidFill>
                  <a:srgbClr val="FFFF00"/>
                </a:solidFill>
              </a:rPr>
              <a:t/>
            </a:r>
            <a:br>
              <a:rPr lang="fr-BE" dirty="0">
                <a:solidFill>
                  <a:srgbClr val="FFFF00"/>
                </a:solidFill>
              </a:rPr>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sz="4300" b="1" dirty="0">
              <a:solidFill>
                <a:srgbClr val="FFFF00"/>
              </a:solidFill>
              <a:latin typeface="+mj-lt"/>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967244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2206305" y="125836"/>
            <a:ext cx="9796508" cy="5050172"/>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Mais   </a:t>
            </a:r>
            <a:r>
              <a:rPr lang="fr-BE" dirty="0"/>
              <a:t/>
            </a:r>
            <a:br>
              <a:rPr lang="fr-BE" dirty="0"/>
            </a:br>
            <a:r>
              <a:rPr lang="fr-BE" dirty="0"/>
              <a:t>       </a:t>
            </a:r>
            <a:br>
              <a:rPr lang="fr-BE" dirty="0"/>
            </a:br>
            <a:r>
              <a:rPr lang="fr-BE" dirty="0"/>
              <a:t>                  </a:t>
            </a:r>
            <a:r>
              <a:rPr lang="fr-BE" b="1" dirty="0">
                <a:solidFill>
                  <a:srgbClr val="002060"/>
                </a:solidFill>
              </a:rPr>
              <a:t>les conditions </a:t>
            </a:r>
            <a:br>
              <a:rPr lang="fr-BE" b="1" dirty="0">
                <a:solidFill>
                  <a:srgbClr val="002060"/>
                </a:solidFill>
              </a:rPr>
            </a:br>
            <a:r>
              <a:rPr lang="fr-BE" b="1" dirty="0">
                <a:solidFill>
                  <a:srgbClr val="002060"/>
                </a:solidFill>
              </a:rPr>
              <a:t>   </a:t>
            </a:r>
            <a:br>
              <a:rPr lang="fr-BE" b="1" dirty="0">
                <a:solidFill>
                  <a:srgbClr val="002060"/>
                </a:solidFill>
              </a:rPr>
            </a:br>
            <a:r>
              <a:rPr lang="fr-BE" b="1" dirty="0">
                <a:solidFill>
                  <a:srgbClr val="002060"/>
                </a:solidFill>
              </a:rPr>
              <a:t>                           de  prestations </a:t>
            </a:r>
            <a:br>
              <a:rPr lang="fr-BE" b="1" dirty="0">
                <a:solidFill>
                  <a:srgbClr val="002060"/>
                </a:solidFill>
              </a:rPr>
            </a:br>
            <a:r>
              <a:rPr lang="fr-BE" b="1" dirty="0">
                <a:solidFill>
                  <a:srgbClr val="002060"/>
                </a:solidFill>
              </a:rPr>
              <a:t>                   </a:t>
            </a:r>
            <a:br>
              <a:rPr lang="fr-BE" b="1" dirty="0">
                <a:solidFill>
                  <a:srgbClr val="002060"/>
                </a:solidFill>
              </a:rPr>
            </a:br>
            <a:r>
              <a:rPr lang="fr-BE" b="1" dirty="0">
                <a:solidFill>
                  <a:srgbClr val="002060"/>
                </a:solidFill>
              </a:rPr>
              <a:t>                                      des soins</a:t>
            </a:r>
            <a:br>
              <a:rPr lang="fr-BE" b="1" dirty="0">
                <a:solidFill>
                  <a:srgbClr val="002060"/>
                </a:solidFill>
              </a:rPr>
            </a:br>
            <a:r>
              <a:rPr lang="fr-BE" b="1" dirty="0">
                <a:solidFill>
                  <a:srgbClr val="002060"/>
                </a:solidFill>
              </a:rPr>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a:xfrm>
            <a:off x="1876424" y="3602038"/>
            <a:ext cx="8919395" cy="1655762"/>
          </a:xfrm>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04766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2206305" y="151003"/>
            <a:ext cx="9796508" cy="5050172"/>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a:t>
            </a:r>
            <a:r>
              <a:rPr lang="fr-BE" dirty="0"/>
              <a:t/>
            </a:r>
            <a:br>
              <a:rPr lang="fr-BE" dirty="0"/>
            </a:br>
            <a:r>
              <a:rPr lang="fr-BE" dirty="0"/>
              <a:t>       </a:t>
            </a:r>
            <a:br>
              <a:rPr lang="fr-BE" dirty="0"/>
            </a:br>
            <a:r>
              <a:rPr lang="fr-BE" dirty="0"/>
              <a:t>                  </a:t>
            </a:r>
            <a:r>
              <a:rPr lang="fr-BE" b="1" i="1" dirty="0">
                <a:solidFill>
                  <a:srgbClr val="002060"/>
                </a:solidFill>
              </a:rPr>
              <a:t>bouleversent </a:t>
            </a:r>
            <a:br>
              <a:rPr lang="fr-BE" b="1" i="1" dirty="0">
                <a:solidFill>
                  <a:srgbClr val="002060"/>
                </a:solidFill>
              </a:rPr>
            </a:br>
            <a:r>
              <a:rPr lang="fr-BE" b="1" i="1" dirty="0">
                <a:solidFill>
                  <a:srgbClr val="002060"/>
                </a:solidFill>
              </a:rPr>
              <a:t>   </a:t>
            </a:r>
            <a:br>
              <a:rPr lang="fr-BE" b="1" i="1" dirty="0">
                <a:solidFill>
                  <a:srgbClr val="002060"/>
                </a:solidFill>
              </a:rPr>
            </a:br>
            <a:r>
              <a:rPr lang="fr-BE" b="1" i="1" dirty="0">
                <a:solidFill>
                  <a:srgbClr val="002060"/>
                </a:solidFill>
              </a:rPr>
              <a:t>                      modifient </a:t>
            </a:r>
            <a:r>
              <a:rPr lang="fr-BE" dirty="0"/>
              <a:t/>
            </a:r>
            <a:br>
              <a:rPr lang="fr-BE" dirty="0"/>
            </a:br>
            <a:r>
              <a:rPr lang="fr-BE" dirty="0"/>
              <a:t>                   </a:t>
            </a:r>
            <a:br>
              <a:rPr lang="fr-BE" dirty="0"/>
            </a:br>
            <a:r>
              <a:rPr lang="fr-BE" dirty="0"/>
              <a:t>              «</a:t>
            </a:r>
            <a:r>
              <a:rPr lang="fr-BE" b="1" dirty="0">
                <a:solidFill>
                  <a:srgbClr val="FFFF00"/>
                </a:solidFill>
              </a:rPr>
              <a:t>le déroulement des soins</a:t>
            </a:r>
            <a:r>
              <a:rPr lang="fr-BE" dirty="0"/>
              <a:t>»</a:t>
            </a:r>
            <a:br>
              <a:rPr lang="fr-BE"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a:xfrm>
            <a:off x="1902302" y="3602038"/>
            <a:ext cx="8791575" cy="1655762"/>
          </a:xfrm>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19960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2206305" y="151003"/>
            <a:ext cx="9796508" cy="5050172"/>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a:t>
            </a:r>
            <a:r>
              <a:rPr lang="fr-BE" dirty="0"/>
              <a:t/>
            </a:r>
            <a:br>
              <a:rPr lang="fr-BE" dirty="0"/>
            </a:br>
            <a:r>
              <a:rPr lang="fr-BE" dirty="0"/>
              <a:t>       </a:t>
            </a:r>
            <a:br>
              <a:rPr lang="fr-BE" dirty="0"/>
            </a:br>
            <a:r>
              <a:rPr lang="fr-BE" dirty="0"/>
              <a:t>                  </a:t>
            </a:r>
            <a:r>
              <a:rPr lang="fr-BE" b="1" i="1" dirty="0">
                <a:solidFill>
                  <a:srgbClr val="002060"/>
                </a:solidFill>
              </a:rPr>
              <a:t>Au point d’oublier  </a:t>
            </a:r>
            <a:br>
              <a:rPr lang="fr-BE" b="1" i="1" dirty="0">
                <a:solidFill>
                  <a:srgbClr val="002060"/>
                </a:solidFill>
              </a:rPr>
            </a:br>
            <a:r>
              <a:rPr lang="fr-BE" b="1" i="1" dirty="0">
                <a:solidFill>
                  <a:srgbClr val="002060"/>
                </a:solidFill>
              </a:rPr>
              <a:t>   </a:t>
            </a:r>
            <a:br>
              <a:rPr lang="fr-BE" b="1" i="1" dirty="0">
                <a:solidFill>
                  <a:srgbClr val="002060"/>
                </a:solidFill>
              </a:rPr>
            </a:br>
            <a:r>
              <a:rPr lang="fr-BE" b="1" i="1" dirty="0">
                <a:solidFill>
                  <a:srgbClr val="002060"/>
                </a:solidFill>
              </a:rPr>
              <a:t>                      progressivement </a:t>
            </a:r>
            <a:r>
              <a:rPr lang="fr-BE" dirty="0"/>
              <a:t/>
            </a:r>
            <a:br>
              <a:rPr lang="fr-BE" dirty="0"/>
            </a:br>
            <a:r>
              <a:rPr lang="fr-BE" dirty="0"/>
              <a:t>                   </a:t>
            </a:r>
            <a:br>
              <a:rPr lang="fr-BE" dirty="0"/>
            </a:br>
            <a:r>
              <a:rPr lang="fr-BE" dirty="0"/>
              <a:t>   </a:t>
            </a:r>
            <a:r>
              <a:rPr lang="fr-BE" b="1" dirty="0">
                <a:solidFill>
                  <a:srgbClr val="FFFF00"/>
                </a:solidFill>
              </a:rPr>
              <a:t>«l’humain pourtant bien présent»</a:t>
            </a:r>
            <a:r>
              <a:rPr lang="fr-BE" dirty="0"/>
              <a:t/>
            </a:r>
            <a:br>
              <a:rPr lang="fr-BE"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a:xfrm>
            <a:off x="1902302" y="3753040"/>
            <a:ext cx="8791575" cy="1655762"/>
          </a:xfrm>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4154068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864066" y="109058"/>
            <a:ext cx="11138747" cy="5050172"/>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L’ action concrète des professionnels</a:t>
            </a:r>
            <a:br>
              <a:rPr lang="fr-BE" b="1" dirty="0">
                <a:solidFill>
                  <a:srgbClr val="FFFF00"/>
                </a:solidFill>
              </a:rPr>
            </a:br>
            <a:r>
              <a:rPr lang="fr-BE" sz="4400" dirty="0"/>
              <a:t/>
            </a:r>
            <a:br>
              <a:rPr lang="fr-BE" sz="4400" dirty="0"/>
            </a:br>
            <a:r>
              <a:rPr lang="fr-BE" sz="4400" dirty="0"/>
              <a:t/>
            </a:r>
            <a:br>
              <a:rPr lang="fr-BE" sz="4400" dirty="0"/>
            </a:br>
            <a:r>
              <a:rPr lang="fr-BE" sz="4400" dirty="0"/>
              <a:t> </a:t>
            </a:r>
            <a:r>
              <a:rPr lang="fr-BE" sz="4400" b="1" dirty="0">
                <a:solidFill>
                  <a:srgbClr val="002060"/>
                </a:solidFill>
              </a:rPr>
              <a:t>repose sur des connaissances adaptées</a:t>
            </a:r>
            <a:r>
              <a:rPr lang="fr-BE" b="1" dirty="0">
                <a:solidFill>
                  <a:srgbClr val="002060"/>
                </a:solidFill>
              </a:rPr>
              <a:t/>
            </a:r>
            <a:br>
              <a:rPr lang="fr-BE" b="1" dirty="0">
                <a:solidFill>
                  <a:srgbClr val="002060"/>
                </a:solidFill>
              </a:rPr>
            </a:br>
            <a:r>
              <a:rPr lang="fr-BE" b="1" dirty="0">
                <a:solidFill>
                  <a:srgbClr val="002060"/>
                </a:solidFill>
              </a:rPr>
              <a:t>     </a:t>
            </a:r>
            <a:r>
              <a:rPr lang="fr-BE" b="1" dirty="0">
                <a:solidFill>
                  <a:srgbClr val="FFFF00"/>
                </a:solidFill>
              </a:rPr>
              <a:t/>
            </a:r>
            <a:br>
              <a:rPr lang="fr-BE" b="1" dirty="0">
                <a:solidFill>
                  <a:srgbClr val="FFFF00"/>
                </a:solidFill>
              </a:rPr>
            </a:br>
            <a:r>
              <a:rPr lang="fr-BE" b="1" dirty="0">
                <a:solidFill>
                  <a:srgbClr val="FFFF00"/>
                </a:solidFill>
              </a:rPr>
              <a:t>        </a:t>
            </a: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sz="4300" b="1" dirty="0">
              <a:solidFill>
                <a:srgbClr val="FFFF00"/>
              </a:solidFill>
              <a:latin typeface="+mj-lt"/>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36680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09058"/>
            <a:ext cx="11049084" cy="3774684"/>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pour les soignants </a:t>
            </a:r>
            <a:br>
              <a:rPr lang="fr-BE" b="1" dirty="0">
                <a:solidFill>
                  <a:srgbClr val="FFFF00"/>
                </a:solidFill>
              </a:rPr>
            </a:br>
            <a:r>
              <a:rPr lang="fr-BE" b="1" dirty="0">
                <a:solidFill>
                  <a:srgbClr val="FFFF00"/>
                </a:solidFill>
              </a:rPr>
              <a:t>              c’est la philosophie de l’humain </a:t>
            </a:r>
            <a:r>
              <a:rPr lang="fr-BE" dirty="0"/>
              <a:t/>
            </a:r>
            <a:br>
              <a:rPr lang="fr-BE" dirty="0"/>
            </a:br>
            <a:r>
              <a:rPr lang="fr-BE" dirty="0"/>
              <a:t/>
            </a:r>
            <a:br>
              <a:rPr lang="fr-BE" dirty="0"/>
            </a:br>
            <a:r>
              <a:rPr lang="fr-BE" dirty="0"/>
              <a:t> </a:t>
            </a:r>
            <a:br>
              <a:rPr lang="fr-BE"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sz="4300" b="1" dirty="0">
              <a:solidFill>
                <a:srgbClr val="FFFF00"/>
              </a:solidFill>
              <a:latin typeface="+mj-lt"/>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153395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09058"/>
            <a:ext cx="11049084" cy="3774684"/>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pour les soignants </a:t>
            </a:r>
            <a:br>
              <a:rPr lang="fr-BE" b="1" dirty="0">
                <a:solidFill>
                  <a:srgbClr val="FFFF00"/>
                </a:solidFill>
              </a:rPr>
            </a:br>
            <a:r>
              <a:rPr lang="fr-BE" b="1" dirty="0">
                <a:solidFill>
                  <a:srgbClr val="FFFF00"/>
                </a:solidFill>
              </a:rPr>
              <a:t>              c’est la philosophie de l’humain </a:t>
            </a:r>
            <a:r>
              <a:rPr lang="fr-BE" dirty="0"/>
              <a:t/>
            </a:r>
            <a:br>
              <a:rPr lang="fr-BE" dirty="0"/>
            </a:br>
            <a:r>
              <a:rPr lang="fr-BE" dirty="0"/>
              <a:t/>
            </a:r>
            <a:br>
              <a:rPr lang="fr-BE" dirty="0"/>
            </a:br>
            <a:r>
              <a:rPr lang="fr-BE" dirty="0"/>
              <a:t/>
            </a:r>
            <a:br>
              <a:rPr lang="fr-BE" dirty="0"/>
            </a:br>
            <a:r>
              <a:rPr lang="fr-BE" b="1" i="1" dirty="0">
                <a:solidFill>
                  <a:srgbClr val="002060"/>
                </a:solidFill>
              </a:rPr>
              <a:t>soit Par conviction ou par référence.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sz="4300" b="1" dirty="0">
              <a:solidFill>
                <a:srgbClr val="FFFF00"/>
              </a:solidFill>
              <a:latin typeface="+mj-lt"/>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97867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3774684"/>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Citons idées fortes de ces  auteurs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BE" dirty="0"/>
              <a:t> </a:t>
            </a:r>
            <a:r>
              <a:rPr lang="fr-BE" i="1" dirty="0">
                <a:solidFill>
                  <a:srgbClr val="002060"/>
                </a:solidFill>
              </a:rPr>
              <a:t>Margot Phaneuf Montréal</a:t>
            </a:r>
            <a:br>
              <a:rPr lang="fr-BE" i="1" dirty="0">
                <a:solidFill>
                  <a:srgbClr val="002060"/>
                </a:solidFill>
              </a:rPr>
            </a:br>
            <a:r>
              <a:rPr lang="fr-BE" i="1" dirty="0">
                <a:solidFill>
                  <a:srgbClr val="002060"/>
                </a:solidFill>
              </a:rPr>
              <a:t>  Jean Watson Colorado Denver</a:t>
            </a:r>
            <a:br>
              <a:rPr lang="fr-BE" i="1" dirty="0">
                <a:solidFill>
                  <a:srgbClr val="002060"/>
                </a:solidFill>
              </a:rPr>
            </a:br>
            <a:r>
              <a:rPr lang="fr-BE" i="1" dirty="0">
                <a:solidFill>
                  <a:srgbClr val="002060"/>
                </a:solidFill>
              </a:rPr>
              <a:t>      Chantal </a:t>
            </a:r>
            <a:r>
              <a:rPr lang="fr-BE" i="1" dirty="0" err="1">
                <a:solidFill>
                  <a:srgbClr val="002060"/>
                </a:solidFill>
              </a:rPr>
              <a:t>cARA</a:t>
            </a:r>
            <a:r>
              <a:rPr lang="fr-BE" i="1" dirty="0">
                <a:solidFill>
                  <a:srgbClr val="002060"/>
                </a:solidFill>
              </a:rPr>
              <a:t> Montréal</a:t>
            </a:r>
            <a:br>
              <a:rPr lang="fr-BE" i="1" dirty="0">
                <a:solidFill>
                  <a:srgbClr val="002060"/>
                </a:solidFill>
              </a:rPr>
            </a:br>
            <a:r>
              <a:rPr lang="fr-BE" i="1" dirty="0">
                <a:solidFill>
                  <a:srgbClr val="002060"/>
                </a:solidFill>
              </a:rPr>
              <a:t>        Walter Hesbeen Belgique </a:t>
            </a:r>
            <a:r>
              <a:rPr lang="fr-BE" dirty="0"/>
              <a:t/>
            </a:r>
            <a:br>
              <a:rPr lang="fr-BE"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r>
              <a:rPr lang="fr-BE" sz="4300" b="1" dirty="0">
                <a:solidFill>
                  <a:srgbClr val="FFFF00"/>
                </a:solidFill>
                <a:latin typeface="+mj-lt"/>
                <a:ea typeface="+mj-ea"/>
                <a:cs typeface="+mj-cs"/>
              </a:rPr>
              <a:t> </a:t>
            </a: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
        <p:nvSpPr>
          <p:cNvPr id="7" name="ZoneTexte 6">
            <a:extLst>
              <a:ext uri="{FF2B5EF4-FFF2-40B4-BE49-F238E27FC236}">
                <a16:creationId xmlns:a16="http://schemas.microsoft.com/office/drawing/2014/main" id="{2A6050D1-5950-4BA2-A0F0-201BCB1A321B}"/>
              </a:ext>
            </a:extLst>
          </p:cNvPr>
          <p:cNvSpPr txBox="1"/>
          <p:nvPr/>
        </p:nvSpPr>
        <p:spPr>
          <a:xfrm>
            <a:off x="3048000" y="-18639814"/>
            <a:ext cx="6096000" cy="369332"/>
          </a:xfrm>
          <a:prstGeom prst="rect">
            <a:avLst/>
          </a:prstGeom>
          <a:noFill/>
        </p:spPr>
        <p:txBody>
          <a:bodyPr wrap="square">
            <a:spAutoFit/>
          </a:bodyPr>
          <a:lstStyle/>
          <a:p>
            <a:r>
              <a:rPr lang="fr-BE" b="1" dirty="0"/>
              <a:t>Freddy </a:t>
            </a:r>
            <a:r>
              <a:rPr lang="fr-BE" b="1" dirty="0" err="1"/>
              <a:t>Klopfenstein</a:t>
            </a:r>
            <a:r>
              <a:rPr lang="fr-BE" dirty="0"/>
              <a:t> </a:t>
            </a:r>
          </a:p>
        </p:txBody>
      </p:sp>
    </p:spTree>
    <p:extLst>
      <p:ext uri="{BB962C8B-B14F-4D97-AF65-F5344CB8AC3E}">
        <p14:creationId xmlns:p14="http://schemas.microsoft.com/office/powerpoint/2010/main" val="208700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83225" y="1682220"/>
            <a:ext cx="11049084" cy="3774684"/>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Margot Phaneuf , 2016.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4000" i="1" dirty="0">
                <a:solidFill>
                  <a:srgbClr val="002060"/>
                </a:solidFill>
              </a:rPr>
              <a:t>L’humanisme, cette idée magnifique de l’homme </a:t>
            </a:r>
            <a:br>
              <a:rPr lang="fr-FR" sz="4000" i="1" dirty="0">
                <a:solidFill>
                  <a:srgbClr val="002060"/>
                </a:solidFill>
              </a:rPr>
            </a:br>
            <a:r>
              <a:rPr lang="fr-FR" sz="4000" i="1" dirty="0">
                <a:solidFill>
                  <a:srgbClr val="002060"/>
                </a:solidFill>
              </a:rPr>
              <a:t>au centre de toutes choses avec sa pensée, </a:t>
            </a:r>
            <a:br>
              <a:rPr lang="fr-FR" sz="4000" i="1" dirty="0">
                <a:solidFill>
                  <a:srgbClr val="002060"/>
                </a:solidFill>
              </a:rPr>
            </a:br>
            <a:r>
              <a:rPr lang="fr-FR" sz="4000" i="1" dirty="0">
                <a:solidFill>
                  <a:srgbClr val="002060"/>
                </a:solidFill>
              </a:rPr>
              <a:t>sa liberté, sa dignité et sa tension vers le devenir </a:t>
            </a:r>
            <a:br>
              <a:rPr lang="fr-FR" sz="4000" i="1" dirty="0">
                <a:solidFill>
                  <a:srgbClr val="002060"/>
                </a:solidFill>
              </a:rPr>
            </a:br>
            <a:r>
              <a:rPr lang="fr-FR" sz="4000" i="1" dirty="0">
                <a:solidFill>
                  <a:srgbClr val="002060"/>
                </a:solidFill>
              </a:rPr>
              <a:t>se reflète sur nos soins pour les rendre </a:t>
            </a:r>
            <a:br>
              <a:rPr lang="fr-FR" sz="4000" i="1" dirty="0">
                <a:solidFill>
                  <a:srgbClr val="002060"/>
                </a:solidFill>
              </a:rPr>
            </a:br>
            <a:r>
              <a:rPr lang="fr-FR" sz="4000" i="1" dirty="0">
                <a:solidFill>
                  <a:srgbClr val="002060"/>
                </a:solidFill>
              </a:rPr>
              <a:t>toujours plus à la mesure de ses besoins. </a:t>
            </a:r>
            <a:r>
              <a:rPr lang="fr-FR" sz="4000" i="1" dirty="0">
                <a:solidFill>
                  <a:srgbClr val="002060"/>
                </a:solidFill>
                <a:hlinkClick r:id="rId2">
                  <a:extLst>
                    <a:ext uri="{A12FA001-AC4F-418D-AE19-62706E023703}">
                      <ahyp:hlinkClr xmlns:ahyp="http://schemas.microsoft.com/office/drawing/2018/hyperlinkcolor" xmlns="" val="tx"/>
                    </a:ext>
                  </a:extLst>
                </a:hlinkClick>
              </a:rPr>
              <a:t> </a:t>
            </a:r>
            <a:r>
              <a:rPr lang="fr-BE" sz="4000" i="1" dirty="0">
                <a:solidFill>
                  <a:srgbClr val="002060"/>
                </a:solidFill>
              </a:rPr>
              <a:t/>
            </a:r>
            <a:br>
              <a:rPr lang="fr-BE" sz="4000" i="1" dirty="0">
                <a:solidFill>
                  <a:srgbClr val="002060"/>
                </a:solidFill>
              </a:rPr>
            </a:br>
            <a:r>
              <a:rPr lang="fr-BE" i="1" dirty="0">
                <a:solidFill>
                  <a:srgbClr val="002060"/>
                </a:solidFill>
              </a:rPr>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a:xfrm>
            <a:off x="1994408" y="3602038"/>
            <a:ext cx="8791575" cy="1655762"/>
          </a:xfrm>
        </p:spPr>
        <p:txBody>
          <a:bodyPr>
            <a:normAutofit/>
          </a:bodyPr>
          <a:lstStyle/>
          <a:p>
            <a:endParaRPr lang="fr-BE" dirty="0"/>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25567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02FD828B-E5D5-474F-9418-EA56E7B464AD}"/>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EBC8D9D0-F570-4AF3-B2D6-A7EF51283ECE}"/>
              </a:ext>
            </a:extLst>
          </p:cNvPr>
          <p:cNvSpPr>
            <a:spLocks noGrp="1"/>
          </p:cNvSpPr>
          <p:nvPr>
            <p:ph type="ftr" sz="quarter" idx="11"/>
          </p:nvPr>
        </p:nvSpPr>
        <p:spPr/>
        <p:txBody>
          <a:bodyPr/>
          <a:lstStyle/>
          <a:p>
            <a:r>
              <a:rPr lang="en-US"/>
              <a:t>Panser l'humain                                                                J.Bellon</a:t>
            </a:r>
            <a:endParaRPr lang="en-US" dirty="0"/>
          </a:p>
        </p:txBody>
      </p:sp>
      <p:sp>
        <p:nvSpPr>
          <p:cNvPr id="7" name="Titre 6">
            <a:extLst>
              <a:ext uri="{FF2B5EF4-FFF2-40B4-BE49-F238E27FC236}">
                <a16:creationId xmlns:a16="http://schemas.microsoft.com/office/drawing/2014/main" id="{B1948FAD-5320-4804-918C-ECBFCA598AAC}"/>
              </a:ext>
            </a:extLst>
          </p:cNvPr>
          <p:cNvSpPr>
            <a:spLocks noGrp="1"/>
          </p:cNvSpPr>
          <p:nvPr>
            <p:ph type="ctrTitle"/>
          </p:nvPr>
        </p:nvSpPr>
        <p:spPr/>
        <p:txBody>
          <a:bodyPr/>
          <a:lstStyle/>
          <a:p>
            <a:endParaRPr lang="fr-BE"/>
          </a:p>
        </p:txBody>
      </p:sp>
      <p:pic>
        <p:nvPicPr>
          <p:cNvPr id="9" name="Image 8">
            <a:extLst>
              <a:ext uri="{FF2B5EF4-FFF2-40B4-BE49-F238E27FC236}">
                <a16:creationId xmlns:a16="http://schemas.microsoft.com/office/drawing/2014/main" id="{072C3586-D6E8-4FF7-929F-BBAF8DF3BD6C}"/>
              </a:ext>
            </a:extLst>
          </p:cNvPr>
          <p:cNvPicPr>
            <a:picLocks noChangeAspect="1"/>
          </p:cNvPicPr>
          <p:nvPr/>
        </p:nvPicPr>
        <p:blipFill rotWithShape="1">
          <a:blip r:embed="rId2"/>
          <a:srcRect l="19450" t="20932" r="19450" b="7240"/>
          <a:stretch/>
        </p:blipFill>
        <p:spPr>
          <a:xfrm>
            <a:off x="0" y="-132514"/>
            <a:ext cx="12300155" cy="6990514"/>
          </a:xfrm>
          <a:prstGeom prst="rect">
            <a:avLst/>
          </a:prstGeom>
          <a:ln>
            <a:solidFill>
              <a:schemeClr val="tx2"/>
            </a:solidFill>
          </a:ln>
        </p:spPr>
      </p:pic>
    </p:spTree>
    <p:extLst>
      <p:ext uri="{BB962C8B-B14F-4D97-AF65-F5344CB8AC3E}">
        <p14:creationId xmlns:p14="http://schemas.microsoft.com/office/powerpoint/2010/main" val="2658782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3774684"/>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Jean Watson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4000" i="1" dirty="0">
                <a:solidFill>
                  <a:srgbClr val="002060"/>
                </a:solidFill>
              </a:rPr>
              <a:t>le </a:t>
            </a:r>
            <a:r>
              <a:rPr lang="fr-FR" sz="4000" i="1" dirty="0" err="1">
                <a:solidFill>
                  <a:srgbClr val="002060"/>
                </a:solidFill>
              </a:rPr>
              <a:t>caring</a:t>
            </a:r>
            <a:r>
              <a:rPr lang="fr-FR" sz="4000" i="1" dirty="0">
                <a:solidFill>
                  <a:srgbClr val="002060"/>
                </a:solidFill>
              </a:rPr>
              <a:t> constitue un idéal moral basé </a:t>
            </a:r>
            <a:br>
              <a:rPr lang="fr-FR" sz="4000" i="1" dirty="0">
                <a:solidFill>
                  <a:srgbClr val="002060"/>
                </a:solidFill>
              </a:rPr>
            </a:br>
            <a:r>
              <a:rPr lang="fr-FR" sz="4000" i="1" dirty="0">
                <a:solidFill>
                  <a:srgbClr val="002060"/>
                </a:solidFill>
              </a:rPr>
              <a:t>sur une éthique de relation guidant </a:t>
            </a:r>
            <a:br>
              <a:rPr lang="fr-FR" sz="4000" i="1" dirty="0">
                <a:solidFill>
                  <a:srgbClr val="002060"/>
                </a:solidFill>
              </a:rPr>
            </a:br>
            <a:r>
              <a:rPr lang="fr-FR" sz="4000" i="1" dirty="0">
                <a:solidFill>
                  <a:srgbClr val="002060"/>
                </a:solidFill>
              </a:rPr>
              <a:t>la pratique infirmière .</a:t>
            </a:r>
            <a:r>
              <a:rPr lang="fr-BE" i="1" dirty="0">
                <a:solidFill>
                  <a:srgbClr val="002060"/>
                </a:solidFill>
              </a:rPr>
              <a:t/>
            </a:r>
            <a:br>
              <a:rPr lang="fr-BE" i="1" dirty="0">
                <a:solidFill>
                  <a:srgbClr val="002060"/>
                </a:solidFill>
              </a:rPr>
            </a:br>
            <a:r>
              <a:rPr lang="fr-BE" i="1" dirty="0">
                <a:solidFill>
                  <a:srgbClr val="002060"/>
                </a:solidFill>
              </a:rPr>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62500" lnSpcReduction="20000"/>
          </a:bodyPr>
          <a:lstStyle/>
          <a:p>
            <a:r>
              <a:rPr lang="fr-BE" sz="4300" b="1" dirty="0">
                <a:solidFill>
                  <a:srgbClr val="FFFF00"/>
                </a:solidFill>
                <a:latin typeface="+mj-lt"/>
                <a:ea typeface="+mj-ea"/>
                <a:cs typeface="+mj-cs"/>
              </a:rPr>
              <a:t/>
            </a:r>
            <a:br>
              <a:rPr lang="fr-BE" sz="4300" b="1" dirty="0">
                <a:solidFill>
                  <a:srgbClr val="FFFF00"/>
                </a:solidFill>
                <a:latin typeface="+mj-lt"/>
                <a:ea typeface="+mj-ea"/>
                <a:cs typeface="+mj-cs"/>
              </a:rPr>
            </a:br>
            <a:r>
              <a:rPr lang="fr-BE" sz="4300" b="1" dirty="0">
                <a:solidFill>
                  <a:srgbClr val="FFFF00"/>
                </a:solidFill>
                <a:latin typeface="+mj-lt"/>
                <a:ea typeface="+mj-ea"/>
                <a:cs typeface="+mj-cs"/>
              </a:rPr>
              <a:t/>
            </a:r>
            <a:br>
              <a:rPr lang="fr-BE" sz="4300" b="1" dirty="0">
                <a:solidFill>
                  <a:srgbClr val="FFFF00"/>
                </a:solidFill>
                <a:latin typeface="+mj-lt"/>
                <a:ea typeface="+mj-ea"/>
                <a:cs typeface="+mj-cs"/>
              </a:rPr>
            </a:br>
            <a:endParaRPr lang="fr-BE" sz="4300" b="1" dirty="0">
              <a:solidFill>
                <a:srgbClr val="FFFF00"/>
              </a:solidFill>
              <a:latin typeface="+mj-lt"/>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41605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3774684"/>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Chantal </a:t>
            </a:r>
            <a:r>
              <a:rPr lang="fr-BE" b="1" dirty="0" err="1">
                <a:solidFill>
                  <a:srgbClr val="FFFF00"/>
                </a:solidFill>
              </a:rPr>
              <a:t>cara</a:t>
            </a: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solidFill>
                  <a:srgbClr val="002060"/>
                </a:solidFill>
                <a:latin typeface="Arial" panose="020B0604020202020204" pitchFamily="34" charset="0"/>
              </a:rPr>
              <a:t>Le </a:t>
            </a:r>
            <a:r>
              <a:rPr lang="fr-FR" sz="3100" dirty="0">
                <a:solidFill>
                  <a:srgbClr val="002060"/>
                </a:solidFill>
                <a:effectLst/>
                <a:latin typeface="Arial" panose="020B0604020202020204" pitchFamily="34" charset="0"/>
              </a:rPr>
              <a:t>Modèle humaniste des soins infirmiers </a:t>
            </a:r>
            <a:r>
              <a:rPr lang="fr-FR" sz="3100" dirty="0">
                <a:solidFill>
                  <a:srgbClr val="002060"/>
                </a:solidFill>
              </a:rPr>
              <a:t/>
            </a:r>
            <a:br>
              <a:rPr lang="fr-FR" sz="3100" dirty="0">
                <a:solidFill>
                  <a:srgbClr val="002060"/>
                </a:solidFill>
              </a:rPr>
            </a:br>
            <a:r>
              <a:rPr lang="fr-FR" sz="3100" dirty="0">
                <a:solidFill>
                  <a:srgbClr val="002060"/>
                </a:solidFill>
                <a:effectLst/>
                <a:latin typeface="Arial" panose="020B0604020202020204" pitchFamily="34" charset="0"/>
              </a:rPr>
              <a:t>souhaite offrir une perspective novatrice </a:t>
            </a:r>
            <a:br>
              <a:rPr lang="fr-FR" sz="3100" dirty="0">
                <a:solidFill>
                  <a:srgbClr val="002060"/>
                </a:solidFill>
                <a:effectLst/>
                <a:latin typeface="Arial" panose="020B0604020202020204" pitchFamily="34" charset="0"/>
              </a:rPr>
            </a:br>
            <a:r>
              <a:rPr lang="fr-FR" sz="3100" dirty="0">
                <a:solidFill>
                  <a:srgbClr val="002060"/>
                </a:solidFill>
                <a:effectLst/>
                <a:latin typeface="Arial" panose="020B0604020202020204" pitchFamily="34" charset="0"/>
              </a:rPr>
              <a:t>visant l’amélioration de la</a:t>
            </a:r>
            <a:r>
              <a:rPr lang="fr-FR" sz="3100" dirty="0">
                <a:effectLst/>
                <a:latin typeface="Arial" panose="020B0604020202020204" pitchFamily="34" charset="0"/>
              </a:rPr>
              <a:t> </a:t>
            </a:r>
            <a:r>
              <a:rPr lang="fr-FR" sz="3100" dirty="0">
                <a:solidFill>
                  <a:srgbClr val="002060"/>
                </a:solidFill>
                <a:latin typeface="Arial" panose="020B0604020202020204" pitchFamily="34" charset="0"/>
              </a:rPr>
              <a:t>qualité </a:t>
            </a:r>
            <a:r>
              <a:rPr lang="fr-FR" sz="3100" dirty="0">
                <a:effectLst/>
                <a:latin typeface="Arial" panose="020B0604020202020204" pitchFamily="34" charset="0"/>
              </a:rPr>
              <a:t/>
            </a:r>
            <a:br>
              <a:rPr lang="fr-FR" sz="3100" dirty="0">
                <a:effectLst/>
                <a:latin typeface="Arial" panose="020B0604020202020204" pitchFamily="34" charset="0"/>
              </a:rPr>
            </a:br>
            <a:r>
              <a:rPr lang="fr-FR" sz="3100" dirty="0">
                <a:solidFill>
                  <a:srgbClr val="002060"/>
                </a:solidFill>
                <a:effectLst/>
                <a:latin typeface="Arial" panose="020B0604020202020204" pitchFamily="34" charset="0"/>
              </a:rPr>
              <a:t>et de la</a:t>
            </a:r>
            <a:r>
              <a:rPr lang="fr-FR" sz="3100" dirty="0">
                <a:effectLst/>
                <a:latin typeface="Arial" panose="020B0604020202020204" pitchFamily="34" charset="0"/>
              </a:rPr>
              <a:t> </a:t>
            </a:r>
            <a:r>
              <a:rPr lang="fr-FR" sz="3100" dirty="0">
                <a:solidFill>
                  <a:srgbClr val="002060"/>
                </a:solidFill>
                <a:effectLst/>
                <a:latin typeface="Arial" panose="020B0604020202020204" pitchFamily="34" charset="0"/>
              </a:rPr>
              <a:t>sécurité des soins</a:t>
            </a:r>
            <a:r>
              <a:rPr lang="fr-FR" sz="3100" dirty="0">
                <a:effectLst/>
                <a:latin typeface="Arial" panose="020B0604020202020204" pitchFamily="34" charset="0"/>
              </a:rPr>
              <a:t>, </a:t>
            </a:r>
            <a:br>
              <a:rPr lang="fr-FR" sz="3100" dirty="0">
                <a:effectLst/>
                <a:latin typeface="Arial" panose="020B0604020202020204" pitchFamily="34" charset="0"/>
              </a:rPr>
            </a:br>
            <a:r>
              <a:rPr lang="fr-FR" sz="3100" dirty="0">
                <a:solidFill>
                  <a:srgbClr val="002060"/>
                </a:solidFill>
                <a:effectLst/>
                <a:latin typeface="Arial" panose="020B0604020202020204" pitchFamily="34" charset="0"/>
              </a:rPr>
              <a:t>de la </a:t>
            </a:r>
            <a:r>
              <a:rPr lang="fr-FR" sz="3100" dirty="0">
                <a:solidFill>
                  <a:srgbClr val="FFC000"/>
                </a:solidFill>
                <a:effectLst/>
                <a:latin typeface="Arial" panose="020B0604020202020204" pitchFamily="34" charset="0"/>
              </a:rPr>
              <a:t>satisfaction</a:t>
            </a:r>
            <a:r>
              <a:rPr lang="fr-FR" sz="3100" dirty="0">
                <a:effectLst/>
                <a:latin typeface="Arial" panose="020B0604020202020204" pitchFamily="34" charset="0"/>
              </a:rPr>
              <a:t> </a:t>
            </a:r>
            <a:r>
              <a:rPr lang="fr-FR" sz="3100" dirty="0">
                <a:solidFill>
                  <a:srgbClr val="002060"/>
                </a:solidFill>
                <a:effectLst/>
                <a:latin typeface="Arial" panose="020B0604020202020204" pitchFamily="34" charset="0"/>
              </a:rPr>
              <a:t>et du </a:t>
            </a:r>
            <a:r>
              <a:rPr lang="fr-FR" sz="3100" dirty="0">
                <a:solidFill>
                  <a:srgbClr val="FFC000"/>
                </a:solidFill>
                <a:effectLst/>
                <a:latin typeface="Arial" panose="020B0604020202020204" pitchFamily="34" charset="0"/>
              </a:rPr>
              <a:t>bien-être</a:t>
            </a:r>
            <a:r>
              <a:rPr lang="fr-FR" sz="3100" dirty="0">
                <a:effectLst/>
                <a:latin typeface="Arial" panose="020B0604020202020204" pitchFamily="34" charset="0"/>
              </a:rPr>
              <a:t> </a:t>
            </a:r>
            <a:r>
              <a:rPr lang="fr-FR" sz="3100" dirty="0">
                <a:solidFill>
                  <a:srgbClr val="002060"/>
                </a:solidFill>
                <a:effectLst/>
                <a:latin typeface="Arial" panose="020B0604020202020204" pitchFamily="34" charset="0"/>
              </a:rPr>
              <a:t>de la clientèle </a:t>
            </a:r>
            <a:br>
              <a:rPr lang="fr-FR" sz="3100" dirty="0">
                <a:solidFill>
                  <a:srgbClr val="002060"/>
                </a:solidFill>
                <a:effectLst/>
                <a:latin typeface="Arial" panose="020B0604020202020204" pitchFamily="34" charset="0"/>
              </a:rPr>
            </a:br>
            <a:r>
              <a:rPr lang="fr-FR" sz="3100" dirty="0">
                <a:solidFill>
                  <a:srgbClr val="002060"/>
                </a:solidFill>
                <a:effectLst/>
                <a:latin typeface="Arial" panose="020B0604020202020204" pitchFamily="34" charset="0"/>
              </a:rPr>
              <a:t>ainsi que celui </a:t>
            </a:r>
            <a:r>
              <a:rPr lang="fr-FR" sz="3100" b="1" dirty="0">
                <a:solidFill>
                  <a:srgbClr val="FFC000"/>
                </a:solidFill>
                <a:effectLst/>
                <a:latin typeface="Arial" panose="020B0604020202020204" pitchFamily="34" charset="0"/>
              </a:rPr>
              <a:t>des </a:t>
            </a:r>
            <a:r>
              <a:rPr lang="fr-FR" sz="3100" b="1" dirty="0" err="1">
                <a:solidFill>
                  <a:srgbClr val="FFC000"/>
                </a:solidFill>
                <a:effectLst/>
                <a:latin typeface="Arial" panose="020B0604020202020204" pitchFamily="34" charset="0"/>
              </a:rPr>
              <a:t>infirmièreS</a:t>
            </a:r>
            <a:r>
              <a:rPr lang="fr-FR" sz="3100" b="1" dirty="0">
                <a:solidFill>
                  <a:srgbClr val="FFC000"/>
                </a:solidFill>
                <a:effectLst/>
                <a:latin typeface="Arial" panose="020B0604020202020204" pitchFamily="34" charset="0"/>
              </a:rPr>
              <a:t> .</a:t>
            </a:r>
            <a:r>
              <a:rPr lang="fr-BE" sz="3100" dirty="0"/>
              <a:t/>
            </a:r>
            <a:br>
              <a:rPr lang="fr-BE" sz="3100"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a:bodyPr>
          <a:lstStyle/>
          <a:p>
            <a:r>
              <a:rPr lang="fr-BE" sz="3000" dirty="0">
                <a:solidFill>
                  <a:srgbClr val="002060"/>
                </a:solidFill>
                <a:latin typeface="Arial" panose="020B0604020202020204" pitchFamily="34" charset="0"/>
                <a:ea typeface="+mj-ea"/>
                <a:cs typeface="+mj-cs"/>
              </a:rPr>
              <a:t/>
            </a:r>
            <a:br>
              <a:rPr lang="fr-BE" sz="3000" dirty="0">
                <a:solidFill>
                  <a:srgbClr val="002060"/>
                </a:solidFill>
                <a:latin typeface="Arial" panose="020B0604020202020204" pitchFamily="34" charset="0"/>
                <a:ea typeface="+mj-ea"/>
                <a:cs typeface="+mj-cs"/>
              </a:rPr>
            </a:br>
            <a:endParaRPr lang="fr-BE" sz="3000" dirty="0">
              <a:solidFill>
                <a:srgbClr val="002060"/>
              </a:solidFill>
              <a:latin typeface="Arial" panose="020B0604020202020204" pitchFamily="34" charset="0"/>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3631806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936955"/>
            <a:ext cx="11049084" cy="2487562"/>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b="1" dirty="0">
                <a:solidFill>
                  <a:srgbClr val="FFFF00"/>
                </a:solidFill>
              </a:rPr>
              <a:t>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Walter Hesbeen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BE" dirty="0">
                <a:solidFill>
                  <a:srgbClr val="002060"/>
                </a:solidFill>
              </a:rPr>
              <a:t>L</a:t>
            </a:r>
            <a:r>
              <a:rPr lang="fr-FR" sz="3100" dirty="0">
                <a:solidFill>
                  <a:srgbClr val="002060"/>
                </a:solidFill>
              </a:rPr>
              <a:t>e « prendre soin » ne relève pas de la science infirmière </a:t>
            </a:r>
            <a:br>
              <a:rPr lang="fr-FR" sz="3100" dirty="0">
                <a:solidFill>
                  <a:srgbClr val="002060"/>
                </a:solidFill>
              </a:rPr>
            </a:br>
            <a:r>
              <a:rPr lang="fr-FR" sz="3100" dirty="0">
                <a:solidFill>
                  <a:srgbClr val="002060"/>
                </a:solidFill>
              </a:rPr>
              <a:t>mais bien d’une valeur qui devrait imprégner la pratique professionnelle de tous les acteurs du système de soins. </a:t>
            </a:r>
            <a:r>
              <a:rPr lang="fr-BE" sz="3100" dirty="0">
                <a:solidFill>
                  <a:srgbClr val="002060"/>
                </a:solidFill>
              </a:rPr>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a:bodyPr>
          <a:lstStyle/>
          <a:p>
            <a:r>
              <a:rPr lang="fr-BE" sz="3000" dirty="0">
                <a:solidFill>
                  <a:srgbClr val="002060"/>
                </a:solidFill>
                <a:latin typeface="Arial" panose="020B0604020202020204" pitchFamily="34" charset="0"/>
                <a:ea typeface="+mj-ea"/>
                <a:cs typeface="+mj-cs"/>
              </a:rPr>
              <a:t/>
            </a:r>
            <a:br>
              <a:rPr lang="fr-BE" sz="3000" dirty="0">
                <a:solidFill>
                  <a:srgbClr val="002060"/>
                </a:solidFill>
                <a:latin typeface="Arial" panose="020B0604020202020204" pitchFamily="34" charset="0"/>
                <a:ea typeface="+mj-ea"/>
                <a:cs typeface="+mj-cs"/>
              </a:rPr>
            </a:br>
            <a:endParaRPr lang="fr-BE" sz="3000" dirty="0">
              <a:solidFill>
                <a:srgbClr val="002060"/>
              </a:solidFill>
              <a:latin typeface="Arial" panose="020B0604020202020204" pitchFamily="34" charset="0"/>
              <a:ea typeface="+mj-ea"/>
              <a:cs typeface="+mj-cs"/>
            </a:endParaRPr>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1396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19"/>
            <a:ext cx="11049084" cy="4738245"/>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Notre objectif</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a:bodyPr>
          <a:lstStyle/>
          <a:p>
            <a:pPr lvl="3" algn="l"/>
            <a:r>
              <a:rPr lang="fr-BE" sz="4700" b="1" dirty="0">
                <a:solidFill>
                  <a:srgbClr val="002060"/>
                </a:solidFill>
                <a:latin typeface="+mj-lt"/>
                <a:ea typeface="+mj-ea"/>
                <a:cs typeface="+mj-cs"/>
              </a:rPr>
              <a:t>      </a:t>
            </a:r>
            <a:r>
              <a:rPr lang="fr-BE" sz="4600" b="1" dirty="0">
                <a:solidFill>
                  <a:srgbClr val="002060"/>
                </a:solidFill>
                <a:latin typeface="+mj-lt"/>
                <a:ea typeface="+mj-ea"/>
                <a:cs typeface="+mj-cs"/>
              </a:rPr>
              <a:t>               </a:t>
            </a:r>
            <a:r>
              <a:rPr lang="fr-BE" sz="6100" b="1" dirty="0">
                <a:solidFill>
                  <a:srgbClr val="00206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059530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19"/>
            <a:ext cx="11049084" cy="4738245"/>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Notre objectif</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présenter les idées humanistes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a:bodyPr>
          <a:lstStyle/>
          <a:p>
            <a:pPr lvl="3" algn="l"/>
            <a:r>
              <a:rPr lang="fr-BE" sz="4700" b="1" dirty="0">
                <a:solidFill>
                  <a:srgbClr val="002060"/>
                </a:solidFill>
                <a:latin typeface="+mj-lt"/>
                <a:ea typeface="+mj-ea"/>
                <a:cs typeface="+mj-cs"/>
              </a:rPr>
              <a:t>      </a:t>
            </a:r>
            <a:r>
              <a:rPr lang="fr-BE" sz="4600" b="1" dirty="0">
                <a:solidFill>
                  <a:srgbClr val="002060"/>
                </a:solidFill>
                <a:latin typeface="+mj-lt"/>
                <a:ea typeface="+mj-ea"/>
                <a:cs typeface="+mj-cs"/>
              </a:rPr>
              <a:t>               </a:t>
            </a:r>
            <a:r>
              <a:rPr lang="fr-BE" sz="6100" b="1" dirty="0">
                <a:solidFill>
                  <a:srgbClr val="00206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999602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19"/>
            <a:ext cx="11049084" cy="4738245"/>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Notre objectif</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présenter les idées humanistes </a:t>
            </a:r>
            <a:br>
              <a:rPr lang="fr-BE" b="1" dirty="0">
                <a:solidFill>
                  <a:srgbClr val="FFFF00"/>
                </a:solidFill>
              </a:rPr>
            </a:br>
            <a:r>
              <a:rPr lang="fr-BE" b="1" dirty="0">
                <a:solidFill>
                  <a:srgbClr val="FFFF00"/>
                </a:solidFill>
              </a:rPr>
              <a:t>      +) Impliquer les acteurs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a:bodyPr>
          <a:lstStyle/>
          <a:p>
            <a:pPr lvl="3" algn="l"/>
            <a:r>
              <a:rPr lang="fr-BE" sz="2600" dirty="0">
                <a:solidFill>
                  <a:srgbClr val="002060"/>
                </a:solidFill>
                <a:latin typeface="Arial" panose="020B0604020202020204" pitchFamily="34" charset="0"/>
                <a:ea typeface="+mj-ea"/>
                <a:cs typeface="+mj-cs"/>
              </a:rPr>
              <a:t>         </a:t>
            </a:r>
            <a:r>
              <a:rPr lang="fr-BE" sz="4700" b="1" dirty="0">
                <a:solidFill>
                  <a:srgbClr val="002060"/>
                </a:solidFill>
                <a:latin typeface="+mj-lt"/>
                <a:ea typeface="+mj-ea"/>
                <a:cs typeface="+mj-cs"/>
              </a:rPr>
              <a:t>      </a:t>
            </a:r>
            <a:r>
              <a:rPr lang="fr-BE" sz="4600" b="1" dirty="0">
                <a:solidFill>
                  <a:srgbClr val="002060"/>
                </a:solidFill>
                <a:latin typeface="+mj-lt"/>
                <a:ea typeface="+mj-ea"/>
                <a:cs typeface="+mj-cs"/>
              </a:rPr>
              <a:t>               </a:t>
            </a:r>
            <a:r>
              <a:rPr lang="fr-BE" sz="6100" b="1" dirty="0">
                <a:solidFill>
                  <a:srgbClr val="00206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34512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19"/>
            <a:ext cx="11049084" cy="4738245"/>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Notre objectif</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présenter les idées humanistes </a:t>
            </a:r>
            <a:br>
              <a:rPr lang="fr-BE" b="1" dirty="0">
                <a:solidFill>
                  <a:srgbClr val="FFFF00"/>
                </a:solidFill>
              </a:rPr>
            </a:br>
            <a:r>
              <a:rPr lang="fr-BE" b="1" dirty="0">
                <a:solidFill>
                  <a:srgbClr val="FFFF00"/>
                </a:solidFill>
              </a:rPr>
              <a:t>      +) Impliquer les acteurs </a:t>
            </a:r>
            <a:br>
              <a:rPr lang="fr-BE" b="1" dirty="0">
                <a:solidFill>
                  <a:srgbClr val="FFFF00"/>
                </a:solidFill>
              </a:rPr>
            </a:br>
            <a:r>
              <a:rPr lang="fr-BE" b="1" dirty="0">
                <a:solidFill>
                  <a:srgbClr val="FFFF00"/>
                </a:solidFill>
              </a:rPr>
              <a:t>      +) Donner les points de vue</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70000" lnSpcReduction="20000"/>
          </a:bodyPr>
          <a:lstStyle/>
          <a:p>
            <a:pPr lvl="3" algn="l"/>
            <a:r>
              <a:rPr lang="fr-BE" sz="2600" dirty="0">
                <a:solidFill>
                  <a:srgbClr val="002060"/>
                </a:solidFill>
                <a:latin typeface="Arial" panose="020B0604020202020204" pitchFamily="34" charset="0"/>
                <a:ea typeface="+mj-ea"/>
                <a:cs typeface="+mj-cs"/>
              </a:rPr>
              <a:t>                </a:t>
            </a:r>
            <a:endParaRPr lang="fr-BE" sz="4700" b="1" dirty="0">
              <a:solidFill>
                <a:srgbClr val="002060"/>
              </a:solidFill>
              <a:latin typeface="+mj-lt"/>
              <a:ea typeface="+mj-ea"/>
              <a:cs typeface="+mj-cs"/>
            </a:endParaRPr>
          </a:p>
          <a:p>
            <a:pPr lvl="3" algn="l"/>
            <a:r>
              <a:rPr lang="fr-BE" sz="4700" b="1" dirty="0">
                <a:solidFill>
                  <a:srgbClr val="002060"/>
                </a:solidFill>
                <a:latin typeface="+mj-lt"/>
                <a:ea typeface="+mj-ea"/>
                <a:cs typeface="+mj-cs"/>
              </a:rPr>
              <a:t>         </a:t>
            </a:r>
          </a:p>
          <a:p>
            <a:pPr lvl="3" algn="l"/>
            <a:r>
              <a:rPr lang="fr-BE" sz="4700" b="1" dirty="0">
                <a:solidFill>
                  <a:srgbClr val="002060"/>
                </a:solidFill>
                <a:latin typeface="+mj-lt"/>
                <a:ea typeface="+mj-ea"/>
                <a:cs typeface="+mj-cs"/>
              </a:rPr>
              <a:t>             </a:t>
            </a:r>
            <a:r>
              <a:rPr lang="fr-BE" sz="4600" b="1" dirty="0">
                <a:solidFill>
                  <a:srgbClr val="002060"/>
                </a:solidFill>
                <a:latin typeface="+mj-lt"/>
                <a:ea typeface="+mj-ea"/>
                <a:cs typeface="+mj-cs"/>
              </a:rPr>
              <a:t>               </a:t>
            </a:r>
            <a:r>
              <a:rPr lang="fr-BE" sz="6100" b="1" dirty="0">
                <a:solidFill>
                  <a:srgbClr val="00206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869418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19"/>
            <a:ext cx="11049084" cy="4738245"/>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Notre objectif</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présenter les idées humanistes </a:t>
            </a:r>
            <a:br>
              <a:rPr lang="fr-BE" b="1" dirty="0">
                <a:solidFill>
                  <a:srgbClr val="FFFF00"/>
                </a:solidFill>
              </a:rPr>
            </a:br>
            <a:r>
              <a:rPr lang="fr-BE" b="1" dirty="0">
                <a:solidFill>
                  <a:srgbClr val="FFFF00"/>
                </a:solidFill>
              </a:rPr>
              <a:t>      +) Impliquer les acteurs </a:t>
            </a:r>
            <a:br>
              <a:rPr lang="fr-BE" b="1" dirty="0">
                <a:solidFill>
                  <a:srgbClr val="FFFF00"/>
                </a:solidFill>
              </a:rPr>
            </a:br>
            <a:r>
              <a:rPr lang="fr-BE" b="1" dirty="0">
                <a:solidFill>
                  <a:srgbClr val="FFFF00"/>
                </a:solidFill>
              </a:rPr>
              <a:t>      +) Donner les points de vue</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55000" lnSpcReduction="20000"/>
          </a:bodyPr>
          <a:lstStyle/>
          <a:p>
            <a:pPr lvl="3" algn="l"/>
            <a:r>
              <a:rPr lang="fr-BE" sz="2600" dirty="0">
                <a:solidFill>
                  <a:srgbClr val="002060"/>
                </a:solidFill>
                <a:latin typeface="Arial" panose="020B0604020202020204" pitchFamily="34" charset="0"/>
                <a:ea typeface="+mj-ea"/>
                <a:cs typeface="+mj-cs"/>
              </a:rPr>
              <a:t>                </a:t>
            </a:r>
            <a:r>
              <a:rPr lang="fr-BE" sz="4400" dirty="0">
                <a:solidFill>
                  <a:srgbClr val="002060"/>
                </a:solidFill>
                <a:latin typeface="Arial" panose="020B0604020202020204" pitchFamily="34" charset="0"/>
                <a:ea typeface="+mj-ea"/>
                <a:cs typeface="+mj-cs"/>
              </a:rPr>
              <a:t>°) </a:t>
            </a:r>
            <a:r>
              <a:rPr lang="fr-BE" sz="4700" b="1" dirty="0">
                <a:solidFill>
                  <a:srgbClr val="002060"/>
                </a:solidFill>
                <a:latin typeface="+mj-lt"/>
                <a:ea typeface="+mj-ea"/>
                <a:cs typeface="+mj-cs"/>
              </a:rPr>
              <a:t>Politique</a:t>
            </a:r>
          </a:p>
          <a:p>
            <a:pPr lvl="3" algn="l"/>
            <a:r>
              <a:rPr lang="fr-BE" sz="4700" b="1" dirty="0">
                <a:solidFill>
                  <a:srgbClr val="002060"/>
                </a:solidFill>
                <a:latin typeface="+mj-lt"/>
                <a:ea typeface="+mj-ea"/>
                <a:cs typeface="+mj-cs"/>
              </a:rPr>
              <a:t>         </a:t>
            </a:r>
          </a:p>
          <a:p>
            <a:pPr lvl="3" algn="l"/>
            <a:r>
              <a:rPr lang="fr-BE" sz="4700" b="1" dirty="0">
                <a:solidFill>
                  <a:srgbClr val="002060"/>
                </a:solidFill>
                <a:latin typeface="+mj-lt"/>
                <a:ea typeface="+mj-ea"/>
                <a:cs typeface="+mj-cs"/>
              </a:rPr>
              <a:t>               </a:t>
            </a:r>
            <a:r>
              <a:rPr lang="fr-BE" sz="4600" b="1" dirty="0">
                <a:solidFill>
                  <a:srgbClr val="002060"/>
                </a:solidFill>
                <a:latin typeface="+mj-lt"/>
                <a:ea typeface="+mj-ea"/>
                <a:cs typeface="+mj-cs"/>
              </a:rPr>
              <a:t>               </a:t>
            </a:r>
            <a:r>
              <a:rPr lang="fr-BE" sz="6100" b="1" dirty="0">
                <a:solidFill>
                  <a:srgbClr val="00206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811409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19"/>
            <a:ext cx="11049084" cy="4738245"/>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Notre objectif</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présenter les idées humanistes </a:t>
            </a:r>
            <a:br>
              <a:rPr lang="fr-BE" b="1" dirty="0">
                <a:solidFill>
                  <a:srgbClr val="FFFF00"/>
                </a:solidFill>
              </a:rPr>
            </a:br>
            <a:r>
              <a:rPr lang="fr-BE" b="1" dirty="0">
                <a:solidFill>
                  <a:srgbClr val="FFFF00"/>
                </a:solidFill>
              </a:rPr>
              <a:t>      +) Impliquer les acteurs </a:t>
            </a:r>
            <a:br>
              <a:rPr lang="fr-BE" b="1" dirty="0">
                <a:solidFill>
                  <a:srgbClr val="FFFF00"/>
                </a:solidFill>
              </a:rPr>
            </a:br>
            <a:r>
              <a:rPr lang="fr-BE" b="1" dirty="0">
                <a:solidFill>
                  <a:srgbClr val="FFFF00"/>
                </a:solidFill>
              </a:rPr>
              <a:t>      +) Donner les points de vue</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a:xfrm>
            <a:off x="1876424" y="3611870"/>
            <a:ext cx="8791575" cy="1655762"/>
          </a:xfrm>
        </p:spPr>
        <p:txBody>
          <a:bodyPr>
            <a:normAutofit fontScale="55000" lnSpcReduction="20000"/>
          </a:bodyPr>
          <a:lstStyle/>
          <a:p>
            <a:pPr lvl="3" algn="l"/>
            <a:r>
              <a:rPr lang="fr-BE" sz="2600" dirty="0">
                <a:solidFill>
                  <a:srgbClr val="002060"/>
                </a:solidFill>
                <a:latin typeface="Arial" panose="020B0604020202020204" pitchFamily="34" charset="0"/>
                <a:ea typeface="+mj-ea"/>
                <a:cs typeface="+mj-cs"/>
              </a:rPr>
              <a:t>                </a:t>
            </a:r>
            <a:r>
              <a:rPr lang="fr-BE" sz="4700" b="1" dirty="0">
                <a:solidFill>
                  <a:srgbClr val="002060"/>
                </a:solidFill>
                <a:latin typeface="+mj-lt"/>
                <a:ea typeface="+mj-ea"/>
                <a:cs typeface="+mj-cs"/>
              </a:rPr>
              <a:t>°)</a:t>
            </a:r>
            <a:r>
              <a:rPr lang="fr-BE" sz="4400" dirty="0">
                <a:solidFill>
                  <a:srgbClr val="002060"/>
                </a:solidFill>
                <a:latin typeface="Arial" panose="020B0604020202020204" pitchFamily="34" charset="0"/>
                <a:ea typeface="+mj-ea"/>
                <a:cs typeface="+mj-cs"/>
              </a:rPr>
              <a:t> </a:t>
            </a:r>
            <a:r>
              <a:rPr lang="fr-BE" sz="4700" b="1" dirty="0">
                <a:solidFill>
                  <a:srgbClr val="002060"/>
                </a:solidFill>
                <a:latin typeface="+mj-lt"/>
                <a:ea typeface="+mj-ea"/>
                <a:cs typeface="+mj-cs"/>
              </a:rPr>
              <a:t>politique</a:t>
            </a:r>
          </a:p>
          <a:p>
            <a:pPr lvl="3" algn="l"/>
            <a:r>
              <a:rPr lang="fr-BE" sz="4700" b="1" dirty="0">
                <a:solidFill>
                  <a:srgbClr val="002060"/>
                </a:solidFill>
                <a:latin typeface="+mj-lt"/>
                <a:ea typeface="+mj-ea"/>
                <a:cs typeface="+mj-cs"/>
              </a:rPr>
              <a:t>         °) philosophique</a:t>
            </a:r>
          </a:p>
          <a:p>
            <a:pPr lvl="3" algn="l"/>
            <a:r>
              <a:rPr lang="fr-BE" sz="4700" b="1" dirty="0">
                <a:solidFill>
                  <a:srgbClr val="002060"/>
                </a:solidFill>
                <a:latin typeface="+mj-lt"/>
                <a:ea typeface="+mj-ea"/>
                <a:cs typeface="+mj-cs"/>
              </a:rPr>
              <a:t>              </a:t>
            </a:r>
            <a:r>
              <a:rPr lang="fr-BE" sz="4600" b="1" dirty="0">
                <a:solidFill>
                  <a:srgbClr val="002060"/>
                </a:solidFill>
                <a:latin typeface="+mj-lt"/>
                <a:ea typeface="+mj-ea"/>
                <a:cs typeface="+mj-cs"/>
              </a:rPr>
              <a:t>               </a:t>
            </a:r>
            <a:r>
              <a:rPr lang="fr-BE" sz="6100" b="1" dirty="0">
                <a:solidFill>
                  <a:srgbClr val="00206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365159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356853"/>
            <a:ext cx="11049084" cy="4660489"/>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Notre objectif</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présenter les idées humanistes </a:t>
            </a:r>
            <a:br>
              <a:rPr lang="fr-BE" b="1" dirty="0">
                <a:solidFill>
                  <a:srgbClr val="FFFF00"/>
                </a:solidFill>
              </a:rPr>
            </a:br>
            <a:r>
              <a:rPr lang="fr-BE" b="1" dirty="0">
                <a:solidFill>
                  <a:srgbClr val="FFFF00"/>
                </a:solidFill>
              </a:rPr>
              <a:t>      +) Impliquer les acteurs </a:t>
            </a:r>
            <a:br>
              <a:rPr lang="fr-BE" b="1" dirty="0">
                <a:solidFill>
                  <a:srgbClr val="FFFF00"/>
                </a:solidFill>
              </a:rPr>
            </a:br>
            <a:r>
              <a:rPr lang="fr-BE" b="1" dirty="0">
                <a:solidFill>
                  <a:srgbClr val="FFFF00"/>
                </a:solidFill>
              </a:rPr>
              <a:t>      +) Donner les points de vue</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a:xfrm>
            <a:off x="1876424" y="3611870"/>
            <a:ext cx="8791575" cy="2163456"/>
          </a:xfrm>
        </p:spPr>
        <p:txBody>
          <a:bodyPr>
            <a:normAutofit fontScale="55000" lnSpcReduction="20000"/>
          </a:bodyPr>
          <a:lstStyle/>
          <a:p>
            <a:pPr lvl="3" algn="l"/>
            <a:r>
              <a:rPr lang="fr-BE" sz="2600" dirty="0">
                <a:solidFill>
                  <a:srgbClr val="002060"/>
                </a:solidFill>
                <a:latin typeface="Arial" panose="020B0604020202020204" pitchFamily="34" charset="0"/>
                <a:ea typeface="+mj-ea"/>
                <a:cs typeface="+mj-cs"/>
              </a:rPr>
              <a:t>                </a:t>
            </a:r>
            <a:r>
              <a:rPr lang="fr-BE" sz="4700" b="1" dirty="0">
                <a:solidFill>
                  <a:srgbClr val="002060"/>
                </a:solidFill>
                <a:latin typeface="+mj-lt"/>
                <a:ea typeface="+mj-ea"/>
                <a:cs typeface="+mj-cs"/>
              </a:rPr>
              <a:t>°)</a:t>
            </a:r>
            <a:r>
              <a:rPr lang="fr-BE" sz="4400" dirty="0">
                <a:solidFill>
                  <a:srgbClr val="002060"/>
                </a:solidFill>
                <a:latin typeface="Arial" panose="020B0604020202020204" pitchFamily="34" charset="0"/>
                <a:ea typeface="+mj-ea"/>
                <a:cs typeface="+mj-cs"/>
              </a:rPr>
              <a:t> </a:t>
            </a:r>
            <a:r>
              <a:rPr lang="fr-BE" sz="4700" b="1" dirty="0">
                <a:solidFill>
                  <a:srgbClr val="002060"/>
                </a:solidFill>
                <a:latin typeface="+mj-lt"/>
                <a:ea typeface="+mj-ea"/>
                <a:cs typeface="+mj-cs"/>
              </a:rPr>
              <a:t>politique</a:t>
            </a:r>
          </a:p>
          <a:p>
            <a:pPr lvl="3" algn="l"/>
            <a:r>
              <a:rPr lang="fr-BE" sz="4700" b="1" dirty="0">
                <a:solidFill>
                  <a:srgbClr val="002060"/>
                </a:solidFill>
                <a:latin typeface="+mj-lt"/>
                <a:ea typeface="+mj-ea"/>
                <a:cs typeface="+mj-cs"/>
              </a:rPr>
              <a:t>         °) philosophique</a:t>
            </a:r>
          </a:p>
          <a:p>
            <a:pPr lvl="3" algn="l"/>
            <a:r>
              <a:rPr lang="fr-BE" sz="4700" b="1" dirty="0">
                <a:solidFill>
                  <a:srgbClr val="002060"/>
                </a:solidFill>
                <a:latin typeface="+mj-lt"/>
                <a:ea typeface="+mj-ea"/>
                <a:cs typeface="+mj-cs"/>
              </a:rPr>
              <a:t>         °) des patients</a:t>
            </a:r>
          </a:p>
          <a:p>
            <a:pPr lvl="3" algn="l"/>
            <a:r>
              <a:rPr lang="fr-BE" sz="4700" b="1" dirty="0">
                <a:solidFill>
                  <a:srgbClr val="002060"/>
                </a:solidFill>
                <a:latin typeface="+mj-lt"/>
                <a:ea typeface="+mj-ea"/>
                <a:cs typeface="+mj-cs"/>
              </a:rPr>
              <a:t>          °)jeunes diplômés      </a:t>
            </a:r>
            <a:r>
              <a:rPr lang="fr-BE" sz="4600" b="1" dirty="0">
                <a:solidFill>
                  <a:srgbClr val="002060"/>
                </a:solidFill>
                <a:latin typeface="+mj-lt"/>
                <a:ea typeface="+mj-ea"/>
                <a:cs typeface="+mj-cs"/>
              </a:rPr>
              <a:t>               </a:t>
            </a:r>
            <a:r>
              <a:rPr lang="fr-BE" sz="6100" b="1" dirty="0">
                <a:solidFill>
                  <a:srgbClr val="00206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873305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2114025"/>
            <a:ext cx="8791575" cy="2315361"/>
          </a:xfrm>
        </p:spPr>
        <p:txBody>
          <a:bodyPr>
            <a:normAutofit fontScale="90000"/>
          </a:bodyPr>
          <a:lstStyle/>
          <a:p>
            <a:r>
              <a:rPr lang="fr-BE" b="1" i="1" dirty="0">
                <a:solidFill>
                  <a:srgbClr val="FFFF00"/>
                </a:solidFill>
              </a:rPr>
              <a:t>Le cœur des actions de soins,</a:t>
            </a:r>
            <a:br>
              <a:rPr lang="fr-BE" b="1" i="1" dirty="0">
                <a:solidFill>
                  <a:srgbClr val="FFFF00"/>
                </a:solidFill>
              </a:rPr>
            </a:br>
            <a:r>
              <a:rPr lang="fr-BE" b="1" i="1" dirty="0">
                <a:solidFill>
                  <a:srgbClr val="FFFF00"/>
                </a:solidFill>
              </a:rPr>
              <a:t> </a:t>
            </a:r>
            <a:br>
              <a:rPr lang="fr-BE" b="1" i="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t>
            </a:r>
            <a:endParaRPr lang="fr-BE" dirty="0">
              <a:solidFill>
                <a:srgbClr val="FFFF00"/>
              </a:solidFill>
            </a:endParaRP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02FD828B-E5D5-474F-9418-EA56E7B464AD}"/>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EBC8D9D0-F570-4AF3-B2D6-A7EF51283ECE}"/>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455563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4630090"/>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La Conclusion</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77500" lnSpcReduction="20000"/>
          </a:bodyPr>
          <a:lstStyle/>
          <a:p>
            <a:r>
              <a:rPr lang="fr-BE" sz="3000" dirty="0">
                <a:solidFill>
                  <a:srgbClr val="002060"/>
                </a:solidFill>
                <a:latin typeface="Arial" panose="020B0604020202020204" pitchFamily="34" charset="0"/>
                <a:ea typeface="+mj-ea"/>
                <a:cs typeface="+mj-cs"/>
              </a:rPr>
              <a:t>                             </a:t>
            </a:r>
            <a:r>
              <a:rPr lang="fr-BE" sz="5200" b="1" dirty="0">
                <a:solidFill>
                  <a:srgbClr val="FFFF00"/>
                </a:solidFill>
                <a:latin typeface="+mj-lt"/>
                <a:ea typeface="+mj-ea"/>
                <a:cs typeface="+mj-cs"/>
              </a:rPr>
              <a:t>    </a:t>
            </a:r>
          </a:p>
          <a:p>
            <a:r>
              <a:rPr lang="fr-BE" dirty="0"/>
              <a:t>  </a:t>
            </a:r>
            <a:r>
              <a:rPr lang="fr-BE" sz="6100" b="1" dirty="0">
                <a:solidFill>
                  <a:srgbClr val="FFFF0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266544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4630090"/>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La Conclusion</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Guide pour l’avenir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77500" lnSpcReduction="20000"/>
          </a:bodyPr>
          <a:lstStyle/>
          <a:p>
            <a:r>
              <a:rPr lang="fr-BE" sz="3000" dirty="0">
                <a:solidFill>
                  <a:srgbClr val="002060"/>
                </a:solidFill>
                <a:latin typeface="Arial" panose="020B0604020202020204" pitchFamily="34" charset="0"/>
                <a:ea typeface="+mj-ea"/>
                <a:cs typeface="+mj-cs"/>
              </a:rPr>
              <a:t>                             </a:t>
            </a:r>
            <a:r>
              <a:rPr lang="fr-BE" sz="5200" b="1" dirty="0">
                <a:solidFill>
                  <a:srgbClr val="FFFF00"/>
                </a:solidFill>
                <a:latin typeface="+mj-lt"/>
                <a:ea typeface="+mj-ea"/>
                <a:cs typeface="+mj-cs"/>
              </a:rPr>
              <a:t> </a:t>
            </a:r>
          </a:p>
          <a:p>
            <a:r>
              <a:rPr lang="fr-BE" dirty="0"/>
              <a:t>  </a:t>
            </a:r>
            <a:r>
              <a:rPr lang="fr-BE" sz="6100" b="1" dirty="0">
                <a:solidFill>
                  <a:srgbClr val="FFFF0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4290625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4630090"/>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La Conclusion</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Guide pour l’avenir </a:t>
            </a:r>
            <a:br>
              <a:rPr lang="fr-BE" b="1" dirty="0">
                <a:solidFill>
                  <a:srgbClr val="FFFF00"/>
                </a:solidFill>
              </a:rPr>
            </a:br>
            <a:r>
              <a:rPr lang="fr-BE" b="1" dirty="0">
                <a:solidFill>
                  <a:srgbClr val="FFFF00"/>
                </a:solidFill>
              </a:rPr>
              <a:t>      +) Influencer le management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77500" lnSpcReduction="20000"/>
          </a:bodyPr>
          <a:lstStyle/>
          <a:p>
            <a:r>
              <a:rPr lang="fr-BE" sz="3000" dirty="0">
                <a:solidFill>
                  <a:srgbClr val="002060"/>
                </a:solidFill>
                <a:latin typeface="Arial" panose="020B0604020202020204" pitchFamily="34" charset="0"/>
                <a:ea typeface="+mj-ea"/>
                <a:cs typeface="+mj-cs"/>
              </a:rPr>
              <a:t>                             </a:t>
            </a:r>
            <a:r>
              <a:rPr lang="fr-BE" sz="5200" b="1" dirty="0">
                <a:solidFill>
                  <a:srgbClr val="FFFF00"/>
                </a:solidFill>
                <a:latin typeface="+mj-lt"/>
                <a:ea typeface="+mj-ea"/>
                <a:cs typeface="+mj-cs"/>
              </a:rPr>
              <a:t>    </a:t>
            </a:r>
          </a:p>
          <a:p>
            <a:r>
              <a:rPr lang="fr-BE" dirty="0"/>
              <a:t>  </a:t>
            </a:r>
            <a:r>
              <a:rPr lang="fr-BE" sz="6100" b="1" dirty="0">
                <a:solidFill>
                  <a:srgbClr val="FFFF0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3902567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4630090"/>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solidFill>
                  <a:schemeClr val="bg1"/>
                </a:solidFill>
              </a:rPr>
              <a:t>La Conclusion</a:t>
            </a:r>
            <a:r>
              <a:rPr lang="fr-BE" dirty="0">
                <a:solidFill>
                  <a:srgbClr val="002060"/>
                </a:solidFill>
              </a:rPr>
              <a:t/>
            </a:r>
            <a:br>
              <a:rPr lang="fr-BE" dirty="0">
                <a:solidFill>
                  <a:srgbClr val="002060"/>
                </a:solidFill>
              </a:rPr>
            </a:br>
            <a:r>
              <a:rPr lang="fr-BE" dirty="0">
                <a:solidFill>
                  <a:srgbClr val="002060"/>
                </a:solidFill>
              </a:rPr>
              <a:t/>
            </a:r>
            <a:br>
              <a:rPr lang="fr-BE" dirty="0">
                <a:solidFill>
                  <a:srgbClr val="002060"/>
                </a:solidFill>
              </a:rPr>
            </a:br>
            <a:r>
              <a:rPr lang="fr-BE" b="1" dirty="0">
                <a:solidFill>
                  <a:srgbClr val="FFFF00"/>
                </a:solidFill>
              </a:rPr>
              <a:t>      +) Guide pour l’avenir </a:t>
            </a:r>
            <a:br>
              <a:rPr lang="fr-BE" b="1" dirty="0">
                <a:solidFill>
                  <a:srgbClr val="FFFF00"/>
                </a:solidFill>
              </a:rPr>
            </a:br>
            <a:r>
              <a:rPr lang="fr-BE" b="1" dirty="0">
                <a:solidFill>
                  <a:srgbClr val="FFFF00"/>
                </a:solidFill>
              </a:rPr>
              <a:t>      +) Influencer le management </a:t>
            </a:r>
            <a:br>
              <a:rPr lang="fr-BE" b="1" dirty="0">
                <a:solidFill>
                  <a:srgbClr val="FFFF00"/>
                </a:solidFill>
              </a:rPr>
            </a:br>
            <a:r>
              <a:rPr lang="fr-BE" b="1" dirty="0">
                <a:solidFill>
                  <a:srgbClr val="FFFF00"/>
                </a:solidFill>
              </a:rPr>
              <a:t>      +) établir une charte de l’humain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77500" lnSpcReduction="20000"/>
          </a:bodyPr>
          <a:lstStyle/>
          <a:p>
            <a:r>
              <a:rPr lang="fr-BE" sz="3000" dirty="0">
                <a:solidFill>
                  <a:srgbClr val="002060"/>
                </a:solidFill>
                <a:latin typeface="Arial" panose="020B0604020202020204" pitchFamily="34" charset="0"/>
                <a:ea typeface="+mj-ea"/>
                <a:cs typeface="+mj-cs"/>
              </a:rPr>
              <a:t>                             </a:t>
            </a:r>
            <a:r>
              <a:rPr lang="fr-BE" sz="5200" b="1" dirty="0">
                <a:solidFill>
                  <a:srgbClr val="FFFF00"/>
                </a:solidFill>
                <a:latin typeface="+mj-lt"/>
                <a:ea typeface="+mj-ea"/>
                <a:cs typeface="+mj-cs"/>
              </a:rPr>
              <a:t>    </a:t>
            </a:r>
          </a:p>
          <a:p>
            <a:r>
              <a:rPr lang="fr-BE" dirty="0"/>
              <a:t>  </a:t>
            </a:r>
            <a:r>
              <a:rPr lang="fr-BE" sz="6100" b="1" dirty="0">
                <a:solidFill>
                  <a:srgbClr val="FFFF0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694467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409310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sz="6000" b="1" i="1" dirty="0">
                <a:solidFill>
                  <a:srgbClr val="002060"/>
                </a:solidFill>
              </a:rPr>
              <a:t>Notre reconnaissance</a:t>
            </a:r>
            <a:br>
              <a:rPr lang="fr-BE" sz="6000" b="1" i="1" dirty="0">
                <a:solidFill>
                  <a:srgbClr val="002060"/>
                </a:solidFill>
              </a:rPr>
            </a:br>
            <a:r>
              <a:rPr lang="fr-BE" sz="6000" b="1" i="1" dirty="0">
                <a:solidFill>
                  <a:srgbClr val="002060"/>
                </a:solidFill>
              </a:rPr>
              <a:t>                     </a:t>
            </a:r>
            <a:r>
              <a:rPr lang="fr-BE" sz="6000" b="1" i="1" dirty="0" err="1">
                <a:solidFill>
                  <a:srgbClr val="002060"/>
                </a:solidFill>
              </a:rPr>
              <a:t>sincere</a:t>
            </a:r>
            <a:r>
              <a:rPr lang="fr-BE" sz="6000" b="1" i="1" dirty="0">
                <a:solidFill>
                  <a:srgbClr val="002060"/>
                </a:solidFill>
              </a:rPr>
              <a:t> </a:t>
            </a:r>
            <a:r>
              <a:rPr lang="fr-BE" b="1" i="1" dirty="0">
                <a:solidFill>
                  <a:srgbClr val="002060"/>
                </a:solidFill>
              </a:rPr>
              <a:t> </a:t>
            </a:r>
            <a:r>
              <a:rPr lang="fr-BE" b="1" dirty="0">
                <a:solidFill>
                  <a:srgbClr val="FFFF00"/>
                </a:solidFill>
              </a:rPr>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77500" lnSpcReduction="20000"/>
          </a:bodyPr>
          <a:lstStyle/>
          <a:p>
            <a:r>
              <a:rPr lang="fr-BE" sz="3000" dirty="0">
                <a:solidFill>
                  <a:srgbClr val="002060"/>
                </a:solidFill>
                <a:latin typeface="Arial" panose="020B0604020202020204" pitchFamily="34" charset="0"/>
                <a:ea typeface="+mj-ea"/>
                <a:cs typeface="+mj-cs"/>
              </a:rPr>
              <a:t>                             </a:t>
            </a:r>
            <a:r>
              <a:rPr lang="fr-BE" sz="5200" b="1" dirty="0">
                <a:solidFill>
                  <a:srgbClr val="FFFF00"/>
                </a:solidFill>
                <a:latin typeface="+mj-lt"/>
                <a:ea typeface="+mj-ea"/>
                <a:cs typeface="+mj-cs"/>
              </a:rPr>
              <a:t>    </a:t>
            </a:r>
          </a:p>
          <a:p>
            <a:r>
              <a:rPr lang="fr-BE" dirty="0"/>
              <a:t>  </a:t>
            </a:r>
            <a:r>
              <a:rPr lang="fr-BE" sz="6100" b="1" dirty="0">
                <a:solidFill>
                  <a:srgbClr val="FFFF0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92670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1682220"/>
            <a:ext cx="11049084" cy="409310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sz="6000" b="1" i="1" dirty="0">
                <a:solidFill>
                  <a:srgbClr val="FFFF00"/>
                </a:solidFill>
              </a:rPr>
              <a:t>Pour tous les orateurs </a:t>
            </a:r>
            <a:r>
              <a:rPr lang="fr-BE" b="1" i="1" dirty="0">
                <a:solidFill>
                  <a:srgbClr val="FFFF00"/>
                </a:solidFill>
              </a:rPr>
              <a:t> </a:t>
            </a:r>
            <a:r>
              <a:rPr lang="fr-BE" b="1" dirty="0">
                <a:solidFill>
                  <a:srgbClr val="FFFF00"/>
                </a:solidFill>
              </a:rPr>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normAutofit fontScale="77500" lnSpcReduction="20000"/>
          </a:bodyPr>
          <a:lstStyle/>
          <a:p>
            <a:r>
              <a:rPr lang="fr-BE" sz="3000" dirty="0">
                <a:solidFill>
                  <a:srgbClr val="002060"/>
                </a:solidFill>
                <a:latin typeface="Arial" panose="020B0604020202020204" pitchFamily="34" charset="0"/>
                <a:ea typeface="+mj-ea"/>
                <a:cs typeface="+mj-cs"/>
              </a:rPr>
              <a:t>                             </a:t>
            </a:r>
            <a:r>
              <a:rPr lang="fr-BE" sz="5200" b="1" dirty="0">
                <a:solidFill>
                  <a:srgbClr val="FFFF00"/>
                </a:solidFill>
                <a:latin typeface="+mj-lt"/>
                <a:ea typeface="+mj-ea"/>
                <a:cs typeface="+mj-cs"/>
              </a:rPr>
              <a:t>    </a:t>
            </a:r>
          </a:p>
          <a:p>
            <a:r>
              <a:rPr lang="fr-BE" dirty="0"/>
              <a:t>  </a:t>
            </a:r>
            <a:r>
              <a:rPr lang="fr-BE" sz="6100" b="1" dirty="0">
                <a:solidFill>
                  <a:srgbClr val="FFFF0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26487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953729" y="7000568"/>
            <a:ext cx="11049084" cy="216308"/>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sz="6000" i="1" dirty="0">
                <a:solidFill>
                  <a:srgbClr val="FF0000"/>
                </a:solidFill>
              </a:rPr>
              <a:t>NOS </a:t>
            </a:r>
            <a:r>
              <a:rPr lang="fr-BE" sz="6000" i="1" dirty="0" err="1">
                <a:solidFill>
                  <a:srgbClr val="FF0000"/>
                </a:solidFill>
              </a:rPr>
              <a:t>VIFs</a:t>
            </a:r>
            <a:r>
              <a:rPr lang="fr-BE" sz="6000" i="1" dirty="0">
                <a:solidFill>
                  <a:srgbClr val="FF0000"/>
                </a:solidFill>
              </a:rPr>
              <a:t> REMERCIEMENTS</a:t>
            </a:r>
            <a:br>
              <a:rPr lang="fr-BE" sz="6000" i="1" dirty="0">
                <a:solidFill>
                  <a:srgbClr val="FF0000"/>
                </a:solidFill>
              </a:rPr>
            </a:br>
            <a:r>
              <a:rPr lang="fr-BE" sz="6000" dirty="0">
                <a:solidFill>
                  <a:schemeClr val="bg1"/>
                </a:solidFill>
              </a:rPr>
              <a:t>                     </a:t>
            </a:r>
            <a:r>
              <a:rPr lang="fr-BE" b="1" dirty="0">
                <a:solidFill>
                  <a:srgbClr val="FFFF00"/>
                </a:solidFill>
              </a:rPr>
              <a:t> </a:t>
            </a:r>
            <a:br>
              <a:rPr lang="fr-BE" b="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t>
            </a:r>
            <a:r>
              <a:rPr lang="fr-BE" dirty="0"/>
              <a:t/>
            </a:r>
            <a:br>
              <a:rPr lang="fr-BE" dirty="0"/>
            </a:br>
            <a:r>
              <a:rPr lang="fr-BE" dirty="0"/>
              <a:t/>
            </a:r>
            <a:br>
              <a:rPr lang="fr-BE" dirty="0"/>
            </a:br>
            <a:r>
              <a:rPr lang="fr-FR" sz="3100" dirty="0"/>
              <a:t> </a:t>
            </a:r>
            <a:r>
              <a:rPr lang="fr-BE" sz="3100" dirty="0"/>
              <a:t>   ²</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a:xfrm>
            <a:off x="1876424" y="3602038"/>
            <a:ext cx="8791575" cy="1894194"/>
          </a:xfrm>
        </p:spPr>
        <p:txBody>
          <a:bodyPr>
            <a:normAutofit fontScale="92500" lnSpcReduction="20000"/>
          </a:bodyPr>
          <a:lstStyle/>
          <a:p>
            <a:r>
              <a:rPr lang="fr-BE" sz="3000" dirty="0">
                <a:solidFill>
                  <a:srgbClr val="002060"/>
                </a:solidFill>
                <a:latin typeface="Arial" panose="020B0604020202020204" pitchFamily="34" charset="0"/>
                <a:ea typeface="+mj-ea"/>
                <a:cs typeface="+mj-cs"/>
              </a:rPr>
              <a:t>                             </a:t>
            </a:r>
            <a:r>
              <a:rPr lang="fr-BE" sz="5200" b="1" dirty="0">
                <a:solidFill>
                  <a:srgbClr val="FFFF00"/>
                </a:solidFill>
                <a:latin typeface="+mj-lt"/>
                <a:ea typeface="+mj-ea"/>
                <a:cs typeface="+mj-cs"/>
              </a:rPr>
              <a:t>    </a:t>
            </a:r>
          </a:p>
          <a:p>
            <a:r>
              <a:rPr lang="fr-BE" dirty="0"/>
              <a:t>  </a:t>
            </a:r>
            <a:r>
              <a:rPr lang="fr-BE" sz="6100" b="1" dirty="0">
                <a:solidFill>
                  <a:srgbClr val="FFFF00"/>
                </a:solidFill>
                <a:latin typeface="+mj-lt"/>
                <a:ea typeface="+mj-ea"/>
                <a:cs typeface="+mj-cs"/>
              </a:rPr>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678427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86BAE1-8927-4A2B-ACC0-0B9D8071B04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30537" y="354217"/>
            <a:ext cx="2148786" cy="1906079"/>
          </a:xfrm>
          <a:prstGeom prst="rect">
            <a:avLst/>
          </a:prstGeom>
          <a:noFill/>
          <a:ln>
            <a:noFill/>
          </a:ln>
        </p:spPr>
      </p:pic>
      <p:pic>
        <p:nvPicPr>
          <p:cNvPr id="5" name="Image 4">
            <a:extLst>
              <a:ext uri="{FF2B5EF4-FFF2-40B4-BE49-F238E27FC236}">
                <a16:creationId xmlns:a16="http://schemas.microsoft.com/office/drawing/2014/main" id="{04188C9B-7544-4396-AF60-80043963D7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5047" y="5126497"/>
            <a:ext cx="3019888" cy="1527841"/>
          </a:xfrm>
          <a:prstGeom prst="rect">
            <a:avLst/>
          </a:prstGeom>
          <a:noFill/>
          <a:ln>
            <a:noFill/>
          </a:ln>
        </p:spPr>
      </p:pic>
      <p:pic>
        <p:nvPicPr>
          <p:cNvPr id="6" name="Image 5" descr="C:\Users\pascale\AppData\Local\Microsoft\Windows\Temporary Internet Files\Content.IE5\3X8KWSQS\logo.JPG">
            <a:extLst>
              <a:ext uri="{FF2B5EF4-FFF2-40B4-BE49-F238E27FC236}">
                <a16:creationId xmlns:a16="http://schemas.microsoft.com/office/drawing/2014/main" id="{621D7DBD-38DE-4B61-97DF-0E8C22ADE6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30578" y="5889767"/>
            <a:ext cx="2181225" cy="447675"/>
          </a:xfrm>
          <a:prstGeom prst="rect">
            <a:avLst/>
          </a:prstGeom>
          <a:noFill/>
          <a:ln>
            <a:noFill/>
          </a:ln>
        </p:spPr>
      </p:pic>
      <p:pic>
        <p:nvPicPr>
          <p:cNvPr id="7" name="Image 6">
            <a:extLst>
              <a:ext uri="{FF2B5EF4-FFF2-40B4-BE49-F238E27FC236}">
                <a16:creationId xmlns:a16="http://schemas.microsoft.com/office/drawing/2014/main" id="{A34E09A9-A814-40FA-B264-87327E6A8A3D}"/>
              </a:ext>
            </a:extLst>
          </p:cNvPr>
          <p:cNvPicPr/>
          <p:nvPr/>
        </p:nvPicPr>
        <p:blipFill>
          <a:blip r:embed="rId5"/>
          <a:stretch>
            <a:fillRect/>
          </a:stretch>
        </p:blipFill>
        <p:spPr>
          <a:xfrm>
            <a:off x="9130577" y="354217"/>
            <a:ext cx="2423535" cy="1968500"/>
          </a:xfrm>
          <a:prstGeom prst="rect">
            <a:avLst/>
          </a:prstGeom>
        </p:spPr>
      </p:pic>
      <p:pic>
        <p:nvPicPr>
          <p:cNvPr id="8" name="Image 7">
            <a:extLst>
              <a:ext uri="{FF2B5EF4-FFF2-40B4-BE49-F238E27FC236}">
                <a16:creationId xmlns:a16="http://schemas.microsoft.com/office/drawing/2014/main" id="{2DECEA9B-8F73-46E7-949E-4ED94D98FA4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87856" y="5560202"/>
            <a:ext cx="4985385" cy="777240"/>
          </a:xfrm>
          <a:prstGeom prst="rect">
            <a:avLst/>
          </a:prstGeom>
          <a:noFill/>
          <a:ln>
            <a:noFill/>
          </a:ln>
        </p:spPr>
      </p:pic>
      <p:pic>
        <p:nvPicPr>
          <p:cNvPr id="9" name="Image 8">
            <a:extLst>
              <a:ext uri="{FF2B5EF4-FFF2-40B4-BE49-F238E27FC236}">
                <a16:creationId xmlns:a16="http://schemas.microsoft.com/office/drawing/2014/main" id="{45059BC6-8EF6-4011-AE4A-FF4C0276CEF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58875" y="4106241"/>
            <a:ext cx="2766060" cy="598805"/>
          </a:xfrm>
          <a:prstGeom prst="rect">
            <a:avLst/>
          </a:prstGeom>
          <a:noFill/>
          <a:ln>
            <a:noFill/>
          </a:ln>
        </p:spPr>
      </p:pic>
      <p:pic>
        <p:nvPicPr>
          <p:cNvPr id="10" name="Image 9">
            <a:extLst>
              <a:ext uri="{FF2B5EF4-FFF2-40B4-BE49-F238E27FC236}">
                <a16:creationId xmlns:a16="http://schemas.microsoft.com/office/drawing/2014/main" id="{A2DB8EC6-FAF5-4195-AD26-541A164F0B38}"/>
              </a:ext>
            </a:extLst>
          </p:cNvPr>
          <p:cNvPicPr/>
          <p:nvPr/>
        </p:nvPicPr>
        <p:blipFill rotWithShape="1">
          <a:blip r:embed="rId8">
            <a:extLst>
              <a:ext uri="{28A0092B-C50C-407E-A947-70E740481C1C}">
                <a14:useLocalDpi xmlns:a14="http://schemas.microsoft.com/office/drawing/2010/main" val="0"/>
              </a:ext>
            </a:extLst>
          </a:blip>
          <a:srcRect l="8644" t="28577" r="8449" b="24272"/>
          <a:stretch/>
        </p:blipFill>
        <p:spPr bwMode="auto">
          <a:xfrm>
            <a:off x="252425" y="2417016"/>
            <a:ext cx="3712629" cy="1143131"/>
          </a:xfrm>
          <a:prstGeom prst="rect">
            <a:avLst/>
          </a:prstGeom>
          <a:noFill/>
          <a:ln>
            <a:noFill/>
          </a:ln>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565DF8CD-A20A-4018-9470-4CF99A20216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56989" y="252269"/>
            <a:ext cx="2731684" cy="1775823"/>
          </a:xfrm>
          <a:prstGeom prst="rect">
            <a:avLst/>
          </a:prstGeom>
          <a:noFill/>
          <a:ln>
            <a:noFill/>
          </a:ln>
        </p:spPr>
      </p:pic>
      <p:pic>
        <p:nvPicPr>
          <p:cNvPr id="12" name="Image 11">
            <a:extLst>
              <a:ext uri="{FF2B5EF4-FFF2-40B4-BE49-F238E27FC236}">
                <a16:creationId xmlns:a16="http://schemas.microsoft.com/office/drawing/2014/main" id="{E1439211-AD89-43EB-9103-E8D6F1E2506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130577" y="4351972"/>
            <a:ext cx="2181225" cy="774525"/>
          </a:xfrm>
          <a:prstGeom prst="rect">
            <a:avLst/>
          </a:prstGeom>
          <a:noFill/>
          <a:ln>
            <a:noFill/>
          </a:ln>
        </p:spPr>
      </p:pic>
      <p:pic>
        <p:nvPicPr>
          <p:cNvPr id="13" name="Image 12">
            <a:extLst>
              <a:ext uri="{FF2B5EF4-FFF2-40B4-BE49-F238E27FC236}">
                <a16:creationId xmlns:a16="http://schemas.microsoft.com/office/drawing/2014/main" id="{FF749399-43F9-4382-8AAB-77ADDB1FF19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4174346" y="4287738"/>
            <a:ext cx="1864360" cy="563880"/>
          </a:xfrm>
          <a:prstGeom prst="rect">
            <a:avLst/>
          </a:prstGeom>
          <a:noFill/>
          <a:ln>
            <a:noFill/>
          </a:ln>
        </p:spPr>
      </p:pic>
      <p:pic>
        <p:nvPicPr>
          <p:cNvPr id="14" name="Image 13">
            <a:extLst>
              <a:ext uri="{FF2B5EF4-FFF2-40B4-BE49-F238E27FC236}">
                <a16:creationId xmlns:a16="http://schemas.microsoft.com/office/drawing/2014/main" id="{B1E49F3F-283E-4FD4-B650-9984A989F131}"/>
              </a:ext>
            </a:extLst>
          </p:cNvPr>
          <p:cNvPicPr/>
          <p:nvPr/>
        </p:nvPicPr>
        <p:blipFill rotWithShape="1">
          <a:blip r:embed="rId12">
            <a:extLst>
              <a:ext uri="{28A0092B-C50C-407E-A947-70E740481C1C}">
                <a14:useLocalDpi xmlns:a14="http://schemas.microsoft.com/office/drawing/2010/main" val="0"/>
              </a:ext>
            </a:extLst>
          </a:blip>
          <a:srcRect t="27706" b="19914"/>
          <a:stretch/>
        </p:blipFill>
        <p:spPr bwMode="auto">
          <a:xfrm>
            <a:off x="4758690" y="2260296"/>
            <a:ext cx="2826674" cy="1575408"/>
          </a:xfrm>
          <a:prstGeom prst="rect">
            <a:avLst/>
          </a:prstGeom>
          <a:noFill/>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E1C3D8DF-7FBA-419C-B587-98DADE299F0C}"/>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9271865" y="2260296"/>
            <a:ext cx="2461260" cy="1845945"/>
          </a:xfrm>
          <a:prstGeom prst="rect">
            <a:avLst/>
          </a:prstGeom>
          <a:noFill/>
          <a:ln>
            <a:noFill/>
          </a:ln>
        </p:spPr>
      </p:pic>
      <p:pic>
        <p:nvPicPr>
          <p:cNvPr id="16" name="Image 15">
            <a:extLst>
              <a:ext uri="{FF2B5EF4-FFF2-40B4-BE49-F238E27FC236}">
                <a16:creationId xmlns:a16="http://schemas.microsoft.com/office/drawing/2014/main" id="{11651FCE-9FB7-41F4-A950-0EA7733379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32342" y="3834077"/>
            <a:ext cx="1961104" cy="1143131"/>
          </a:xfrm>
          <a:prstGeom prst="rect">
            <a:avLst/>
          </a:prstGeom>
        </p:spPr>
      </p:pic>
      <p:sp>
        <p:nvSpPr>
          <p:cNvPr id="2" name="Espace réservé de la date 1">
            <a:extLst>
              <a:ext uri="{FF2B5EF4-FFF2-40B4-BE49-F238E27FC236}">
                <a16:creationId xmlns:a16="http://schemas.microsoft.com/office/drawing/2014/main" id="{2767DA2F-EF6E-51FE-74EE-693BBE5BF038}"/>
              </a:ext>
            </a:extLst>
          </p:cNvPr>
          <p:cNvSpPr>
            <a:spLocks noGrp="1"/>
          </p:cNvSpPr>
          <p:nvPr>
            <p:ph type="dt" sz="half" idx="10"/>
          </p:nvPr>
        </p:nvSpPr>
        <p:spPr/>
        <p:txBody>
          <a:bodyPr/>
          <a:lstStyle/>
          <a:p>
            <a:r>
              <a:rPr lang="fr-FR"/>
              <a:t>5 mai 2022</a:t>
            </a:r>
            <a:endParaRPr lang="en-US" dirty="0"/>
          </a:p>
        </p:txBody>
      </p:sp>
      <p:sp>
        <p:nvSpPr>
          <p:cNvPr id="3" name="Espace réservé du pied de page 2">
            <a:extLst>
              <a:ext uri="{FF2B5EF4-FFF2-40B4-BE49-F238E27FC236}">
                <a16:creationId xmlns:a16="http://schemas.microsoft.com/office/drawing/2014/main" id="{2D22A89A-D234-5FDB-1D39-99DAB39F70E1}"/>
              </a:ext>
            </a:extLst>
          </p:cNvPr>
          <p:cNvSpPr>
            <a:spLocks noGrp="1"/>
          </p:cNvSpPr>
          <p:nvPr>
            <p:ph type="ftr" sz="quarter" idx="11"/>
          </p:nvPr>
        </p:nvSpPr>
        <p:spPr/>
        <p:txBody>
          <a:bodyPr/>
          <a:lstStyle/>
          <a:p>
            <a:r>
              <a:rPr lang="en-US"/>
              <a:t>Panser l'humain                                                                J.Bellon</a:t>
            </a:r>
            <a:endParaRPr lang="en-US" dirty="0"/>
          </a:p>
        </p:txBody>
      </p:sp>
      <p:pic>
        <p:nvPicPr>
          <p:cNvPr id="18" name="Image 17" descr="Une image contenant texte&#10;&#10;Description générée automatiquement">
            <a:extLst>
              <a:ext uri="{FF2B5EF4-FFF2-40B4-BE49-F238E27FC236}">
                <a16:creationId xmlns:a16="http://schemas.microsoft.com/office/drawing/2014/main" id="{06FCC59F-F3E8-AA73-32E7-C34EDC5726D7}"/>
              </a:ext>
            </a:extLst>
          </p:cNvPr>
          <p:cNvPicPr>
            <a:picLocks noChangeAspect="1"/>
          </p:cNvPicPr>
          <p:nvPr/>
        </p:nvPicPr>
        <p:blipFill>
          <a:blip r:embed="rId15"/>
          <a:stretch>
            <a:fillRect/>
          </a:stretch>
        </p:blipFill>
        <p:spPr>
          <a:xfrm>
            <a:off x="3434164" y="447863"/>
            <a:ext cx="1508760" cy="731520"/>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BCE1260F-BF46-7817-D338-787DF7B0D464}"/>
              </a:ext>
            </a:extLst>
          </p:cNvPr>
          <p:cNvPicPr>
            <a:picLocks noChangeAspect="1"/>
          </p:cNvPicPr>
          <p:nvPr/>
        </p:nvPicPr>
        <p:blipFill rotWithShape="1">
          <a:blip r:embed="rId16"/>
          <a:srcRect l="35450" t="47031" r="35582" b="39330"/>
          <a:stretch/>
        </p:blipFill>
        <p:spPr bwMode="auto">
          <a:xfrm>
            <a:off x="3324652" y="1408723"/>
            <a:ext cx="1668780" cy="441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473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2114025"/>
            <a:ext cx="8791575" cy="2315361"/>
          </a:xfrm>
        </p:spPr>
        <p:txBody>
          <a:bodyPr>
            <a:normAutofit fontScale="90000"/>
          </a:bodyPr>
          <a:lstStyle/>
          <a:p>
            <a:r>
              <a:rPr lang="fr-BE" b="1" i="1" dirty="0">
                <a:solidFill>
                  <a:srgbClr val="FFFF00"/>
                </a:solidFill>
              </a:rPr>
              <a:t>Le cœur des actions de soins,</a:t>
            </a:r>
            <a:br>
              <a:rPr lang="fr-BE" b="1" i="1" dirty="0">
                <a:solidFill>
                  <a:srgbClr val="FFFF00"/>
                </a:solidFill>
              </a:rPr>
            </a:br>
            <a:r>
              <a:rPr lang="fr-BE" b="1" dirty="0">
                <a:solidFill>
                  <a:srgbClr val="FFFF00"/>
                </a:solidFill>
              </a:rPr>
              <a:t> </a:t>
            </a:r>
            <a:br>
              <a:rPr lang="fr-BE" b="1" dirty="0">
                <a:solidFill>
                  <a:srgbClr val="FFFF00"/>
                </a:solidFill>
              </a:rPr>
            </a:br>
            <a:r>
              <a:rPr lang="fr-BE" b="1" dirty="0">
                <a:solidFill>
                  <a:srgbClr val="FFFF00"/>
                </a:solidFill>
              </a:rPr>
              <a:t/>
            </a:r>
            <a:br>
              <a:rPr lang="fr-BE" b="1" dirty="0">
                <a:solidFill>
                  <a:srgbClr val="FFFF00"/>
                </a:solidFill>
              </a:rPr>
            </a:br>
            <a:r>
              <a:rPr lang="fr-BE" b="1" dirty="0">
                <a:solidFill>
                  <a:srgbClr val="FFFF00"/>
                </a:solidFill>
              </a:rPr>
              <a:t>     </a:t>
            </a:r>
            <a:r>
              <a:rPr lang="fr-BE" b="1" i="1" dirty="0">
                <a:solidFill>
                  <a:srgbClr val="002060"/>
                </a:solidFill>
              </a:rPr>
              <a:t>la présence de l’Etre Humain</a:t>
            </a:r>
            <a:endParaRPr lang="fr-BE" i="1" dirty="0">
              <a:solidFill>
                <a:srgbClr val="002060"/>
              </a:solidFill>
            </a:endParaRP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02FD828B-E5D5-474F-9418-EA56E7B464AD}"/>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EBC8D9D0-F570-4AF3-B2D6-A7EF51283ECE}"/>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23224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1132195"/>
            <a:ext cx="10126390" cy="371239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b="1" i="1" dirty="0">
                <a:solidFill>
                  <a:srgbClr val="002060"/>
                </a:solidFill>
              </a:rPr>
              <a:t>surprenant ce titre ???</a:t>
            </a:r>
            <a:r>
              <a:rPr lang="fr-BE" dirty="0"/>
              <a:t/>
            </a:r>
            <a:br>
              <a:rPr lang="fr-BE" dirty="0"/>
            </a:br>
            <a:r>
              <a:rPr lang="fr-BE" dirty="0"/>
              <a:t/>
            </a:r>
            <a:br>
              <a:rPr lang="fr-BE"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87734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1122363"/>
            <a:ext cx="10126390" cy="371239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b="1" i="1" dirty="0">
                <a:solidFill>
                  <a:srgbClr val="002060"/>
                </a:solidFill>
              </a:rPr>
              <a:t>C’est une évidence permanente</a:t>
            </a:r>
            <a:br>
              <a:rPr lang="fr-BE" b="1" i="1" dirty="0">
                <a:solidFill>
                  <a:srgbClr val="002060"/>
                </a:solidFill>
              </a:rPr>
            </a:br>
            <a:r>
              <a:rPr lang="fr-BE" b="1" i="1" dirty="0">
                <a:solidFill>
                  <a:srgbClr val="002060"/>
                </a:solidFill>
              </a:rPr>
              <a:t/>
            </a:r>
            <a:br>
              <a:rPr lang="fr-BE" b="1" i="1" dirty="0">
                <a:solidFill>
                  <a:srgbClr val="002060"/>
                </a:solidFill>
              </a:rPr>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66392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1122363"/>
            <a:ext cx="10126390" cy="371239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b="1" dirty="0">
                <a:solidFill>
                  <a:srgbClr val="FFFF00"/>
                </a:solidFill>
              </a:rPr>
              <a:t>Tant </a:t>
            </a:r>
            <a:r>
              <a:rPr lang="fr-BE" dirty="0"/>
              <a:t>….</a:t>
            </a:r>
            <a:br>
              <a:rPr lang="fr-BE" dirty="0"/>
            </a:br>
            <a:r>
              <a:rPr lang="fr-BE" dirty="0"/>
              <a:t/>
            </a:r>
            <a:br>
              <a:rPr lang="fr-BE" dirty="0"/>
            </a:br>
            <a:r>
              <a:rPr lang="fr-BE" b="1" i="1" dirty="0">
                <a:solidFill>
                  <a:srgbClr val="002060"/>
                </a:solidFill>
              </a:rPr>
              <a:t>pour le soigné </a:t>
            </a:r>
            <a:r>
              <a:rPr lang="fr-BE" b="1" dirty="0"/>
              <a:t/>
            </a:r>
            <a:br>
              <a:rPr lang="fr-BE" b="1" dirty="0"/>
            </a:br>
            <a:r>
              <a:rPr lang="fr-BE" b="1" dirty="0"/>
              <a:t/>
            </a:r>
            <a:br>
              <a:rPr lang="fr-BE" b="1"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250348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1122363"/>
            <a:ext cx="10126390" cy="371239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b="1" dirty="0">
                <a:solidFill>
                  <a:srgbClr val="FFFF00"/>
                </a:solidFill>
              </a:rPr>
              <a:t>Tant </a:t>
            </a:r>
            <a:r>
              <a:rPr lang="fr-BE" dirty="0"/>
              <a:t>….</a:t>
            </a:r>
            <a:br>
              <a:rPr lang="fr-BE" dirty="0"/>
            </a:br>
            <a:r>
              <a:rPr lang="fr-BE" dirty="0"/>
              <a:t/>
            </a:r>
            <a:br>
              <a:rPr lang="fr-BE" dirty="0"/>
            </a:br>
            <a:r>
              <a:rPr lang="fr-BE" b="1" i="1" dirty="0">
                <a:solidFill>
                  <a:srgbClr val="002060"/>
                </a:solidFill>
              </a:rPr>
              <a:t>pour le soigné QUE POUR Le soignant</a:t>
            </a:r>
            <a:r>
              <a:rPr lang="fr-BE" b="1" dirty="0"/>
              <a:t/>
            </a:r>
            <a:br>
              <a:rPr lang="fr-BE" b="1" dirty="0"/>
            </a:br>
            <a:r>
              <a:rPr lang="fr-BE" b="1" dirty="0"/>
              <a:t/>
            </a:r>
            <a:br>
              <a:rPr lang="fr-BE" b="1" dirty="0"/>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129278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EA28-88AC-4A81-8440-F1D6D64E237E}"/>
              </a:ext>
            </a:extLst>
          </p:cNvPr>
          <p:cNvSpPr>
            <a:spLocks noGrp="1"/>
          </p:cNvSpPr>
          <p:nvPr>
            <p:ph type="ctrTitle"/>
          </p:nvPr>
        </p:nvSpPr>
        <p:spPr>
          <a:xfrm>
            <a:off x="1876424" y="1132195"/>
            <a:ext cx="10126390" cy="3712396"/>
          </a:xfrm>
        </p:spPr>
        <p:txBody>
          <a:bodyPr>
            <a:normAutofit fontScale="90000"/>
          </a:bodyPr>
          <a:lstStyle/>
          <a:p>
            <a:r>
              <a:rPr lang="fr-BE" dirty="0"/>
              <a:t>Etonnant cette Expression</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r>
            <a:br>
              <a:rPr lang="fr-BE" dirty="0"/>
            </a:br>
            <a:r>
              <a:rPr lang="fr-BE" dirty="0"/>
              <a:t>       </a:t>
            </a:r>
            <a:r>
              <a:rPr lang="fr-BE" b="1" dirty="0">
                <a:solidFill>
                  <a:srgbClr val="FFFF00"/>
                </a:solidFill>
              </a:rPr>
              <a:t>mais </a:t>
            </a:r>
            <a:r>
              <a:rPr lang="fr-BE" b="1" dirty="0" err="1">
                <a:solidFill>
                  <a:srgbClr val="FFFF00"/>
                </a:solidFill>
              </a:rPr>
              <a:t>combiEn</a:t>
            </a:r>
            <a:r>
              <a:rPr lang="fr-BE" b="1" dirty="0">
                <a:solidFill>
                  <a:srgbClr val="FFFF00"/>
                </a:solidFill>
              </a:rPr>
              <a:t> utile </a:t>
            </a:r>
            <a:r>
              <a:rPr lang="fr-BE" dirty="0"/>
              <a:t/>
            </a:r>
            <a:br>
              <a:rPr lang="fr-BE" dirty="0"/>
            </a:br>
            <a:r>
              <a:rPr lang="fr-BE" dirty="0"/>
              <a:t>       </a:t>
            </a:r>
            <a:br>
              <a:rPr lang="fr-BE" dirty="0"/>
            </a:br>
            <a:r>
              <a:rPr lang="fr-BE" dirty="0"/>
              <a:t>                  </a:t>
            </a:r>
            <a:r>
              <a:rPr lang="fr-BE" b="1" i="1" dirty="0">
                <a:solidFill>
                  <a:srgbClr val="002060"/>
                </a:solidFill>
              </a:rPr>
              <a:t>de le Rappeler…</a:t>
            </a:r>
            <a:br>
              <a:rPr lang="fr-BE" b="1" i="1" dirty="0">
                <a:solidFill>
                  <a:srgbClr val="002060"/>
                </a:solidFill>
              </a:rPr>
            </a:br>
            <a:r>
              <a:rPr lang="fr-BE" b="1" dirty="0">
                <a:solidFill>
                  <a:schemeClr val="tx2">
                    <a:lumMod val="75000"/>
                  </a:schemeClr>
                </a:solidFill>
              </a:rPr>
              <a:t/>
            </a:r>
            <a:br>
              <a:rPr lang="fr-BE" b="1" dirty="0">
                <a:solidFill>
                  <a:schemeClr val="tx2">
                    <a:lumMod val="75000"/>
                  </a:schemeClr>
                </a:solidFill>
              </a:rPr>
            </a:br>
            <a:r>
              <a:rPr lang="fr-BE" dirty="0"/>
              <a:t>            </a:t>
            </a:r>
          </a:p>
        </p:txBody>
      </p:sp>
      <p:sp>
        <p:nvSpPr>
          <p:cNvPr id="3" name="Sous-titre 2">
            <a:extLst>
              <a:ext uri="{FF2B5EF4-FFF2-40B4-BE49-F238E27FC236}">
                <a16:creationId xmlns:a16="http://schemas.microsoft.com/office/drawing/2014/main" id="{F6A29BF6-B6A1-4F6E-93C3-92C1FDE2ED1A}"/>
              </a:ext>
            </a:extLst>
          </p:cNvPr>
          <p:cNvSpPr>
            <a:spLocks noGrp="1"/>
          </p:cNvSpPr>
          <p:nvPr>
            <p:ph type="subTitle" idx="1"/>
          </p:nvPr>
        </p:nvSpPr>
        <p:spPr/>
        <p:txBody>
          <a:bodyPr/>
          <a:lstStyle/>
          <a:p>
            <a:endParaRPr lang="fr-BE" dirty="0"/>
          </a:p>
          <a:p>
            <a:r>
              <a:rPr lang="fr-BE" dirty="0"/>
              <a:t>          </a:t>
            </a:r>
          </a:p>
        </p:txBody>
      </p:sp>
      <p:sp>
        <p:nvSpPr>
          <p:cNvPr id="4" name="Espace réservé de la date 3">
            <a:extLst>
              <a:ext uri="{FF2B5EF4-FFF2-40B4-BE49-F238E27FC236}">
                <a16:creationId xmlns:a16="http://schemas.microsoft.com/office/drawing/2014/main" id="{149A8377-80AC-4B82-A427-27636895DB9A}"/>
              </a:ext>
            </a:extLst>
          </p:cNvPr>
          <p:cNvSpPr>
            <a:spLocks noGrp="1"/>
          </p:cNvSpPr>
          <p:nvPr>
            <p:ph type="dt" sz="half" idx="10"/>
          </p:nvPr>
        </p:nvSpPr>
        <p:spPr/>
        <p:txBody>
          <a:bodyPr/>
          <a:lstStyle/>
          <a:p>
            <a:r>
              <a:rPr lang="fr-FR"/>
              <a:t>5 mai 2022</a:t>
            </a:r>
            <a:endParaRPr lang="en-US" dirty="0"/>
          </a:p>
        </p:txBody>
      </p:sp>
      <p:sp>
        <p:nvSpPr>
          <p:cNvPr id="5" name="Espace réservé du pied de page 4">
            <a:extLst>
              <a:ext uri="{FF2B5EF4-FFF2-40B4-BE49-F238E27FC236}">
                <a16:creationId xmlns:a16="http://schemas.microsoft.com/office/drawing/2014/main" id="{15A0B008-D50E-4503-8603-DF762830D7A6}"/>
              </a:ext>
            </a:extLst>
          </p:cNvPr>
          <p:cNvSpPr>
            <a:spLocks noGrp="1"/>
          </p:cNvSpPr>
          <p:nvPr>
            <p:ph type="ftr" sz="quarter" idx="11"/>
          </p:nvPr>
        </p:nvSpPr>
        <p:spPr/>
        <p:txBody>
          <a:bodyPr/>
          <a:lstStyle/>
          <a:p>
            <a:r>
              <a:rPr lang="en-US"/>
              <a:t>Panser l'humain                                                                J.Bellon</a:t>
            </a:r>
            <a:endParaRPr lang="en-US" dirty="0"/>
          </a:p>
        </p:txBody>
      </p:sp>
    </p:spTree>
    <p:extLst>
      <p:ext uri="{BB962C8B-B14F-4D97-AF65-F5344CB8AC3E}">
        <p14:creationId xmlns:p14="http://schemas.microsoft.com/office/powerpoint/2010/main" val="40820732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{EC37187B-E461-4F8D-A2E3-0403285492DB}tf04033919</Template>
  <TotalTime>1866</TotalTime>
  <Words>399</Words>
  <Application>Microsoft Office PowerPoint</Application>
  <PresentationFormat>Grand écran</PresentationFormat>
  <Paragraphs>181</Paragraphs>
  <Slides>37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37</vt:i4>
      </vt:variant>
    </vt:vector>
  </HeadingPairs>
  <TitlesOfParts>
    <vt:vector size="42" baseType="lpstr">
      <vt:lpstr>Arial</vt:lpstr>
      <vt:lpstr>Calibri</vt:lpstr>
      <vt:lpstr>Trebuchet MS</vt:lpstr>
      <vt:lpstr>Tw Cen MT</vt:lpstr>
      <vt:lpstr>Circuit</vt:lpstr>
      <vt:lpstr>Présentation PowerPoint</vt:lpstr>
      <vt:lpstr>Présentation PowerPoint</vt:lpstr>
      <vt:lpstr>Le cœur des actions de soins,         </vt:lpstr>
      <vt:lpstr>Le cœur des actions de soins,         la présence de l’Etre Humain</vt:lpstr>
      <vt:lpstr>Etonnant cette Expression                                                                                             surprenant ce titre ???              </vt:lpstr>
      <vt:lpstr>Etonnant cette Expression                                                                                         C’est une évidence permanente              </vt:lpstr>
      <vt:lpstr>Etonnant cette Expression                                                                                       Tant ….  pour le soigné               </vt:lpstr>
      <vt:lpstr>Etonnant cette Expression                                                                                       Tant ….  pour le soigné QUE POUR Le soignant              </vt:lpstr>
      <vt:lpstr>Etonnant cette Expression                                                                                             mais combiEn utile                            de le Rappeler…              </vt:lpstr>
      <vt:lpstr>Etonnant cette Expression                                                                                       Non pas pour les soignants                       au sens large              </vt:lpstr>
      <vt:lpstr>Etonnant cette Expression                                                                                       Car ils savent la valeur                         de la qualité humaine            de chaque être soigné                                     </vt:lpstr>
      <vt:lpstr>Etonnant cette Expression                                                                        Mais                              les conditions                                 de  prestations                                                            des soins             </vt:lpstr>
      <vt:lpstr>Etonnant cette Expression                                                                                                     bouleversent                            modifient                                    «le déroulement des soins»             </vt:lpstr>
      <vt:lpstr>Etonnant cette Expression                                                                                                     Au point d’oublier                             progressivement                         «l’humain pourtant bien présent»             </vt:lpstr>
      <vt:lpstr>Etonnant cette Expression                                                                    L’ action concrète des professionnels    repose sur des connaissances adaptées                          </vt:lpstr>
      <vt:lpstr>Etonnant cette Expression                                                                        pour les soignants                c’est la philosophie de l’humain                </vt:lpstr>
      <vt:lpstr>Etonnant cette Expression                                                                        pour les soignants                c’est la philosophie de l’humain    soit Par conviction ou par référence.           </vt:lpstr>
      <vt:lpstr>Etonnant cette Expression                                                                               Citons idées fortes de ces  auteurs                   Margot Phaneuf Montréal   Jean Watson Colorado Denver       Chantal cARA Montréal         Walter Hesbeen Belgique             </vt:lpstr>
      <vt:lpstr>Etonnant cette Expression                                                                               Margot Phaneuf , 2016.                 L’humanisme, cette idée magnifique de l’homme  au centre de toutes choses avec sa pensée,  sa liberté, sa dignité et sa tension vers le devenir  se reflète sur nos soins pour les rendre  toujours plus à la mesure de ses besoins.              </vt:lpstr>
      <vt:lpstr>Etonnant cette Expression                                                                               Jean Watson                  le caring constitue un idéal moral basé  sur une éthique de relation guidant  la pratique infirmière .            </vt:lpstr>
      <vt:lpstr>Etonnant cette Expression                                                                               Chantal cara                  Le Modèle humaniste des soins infirmiers  souhaite offrir une perspective novatrice  visant l’amélioration de la qualité  et de la sécurité des soins,  de la satisfaction et du bien-être de la clientèle  ainsi que celui des infirmièreS .            </vt:lpstr>
      <vt:lpstr>Etonnant cette Expression                                                                               Walter Hesbeen               Le « prendre soin » ne relève pas de la science infirmière  mais bien d’une valeur qui devrait imprégner la pratique professionnelle de tous les acteurs du système de soins.    </vt:lpstr>
      <vt:lpstr>Etonnant cette Expression                                                                  Notre objectif                                                                             </vt:lpstr>
      <vt:lpstr>Etonnant cette Expression                                                                  Notre objectif        +) présenter les idées humanistes                                                                     </vt:lpstr>
      <vt:lpstr>Etonnant cette Expression                                                                  Notre objectif        +) présenter les idées humanistes        +) Impliquer les acteurs                                                              </vt:lpstr>
      <vt:lpstr>Etonnant cette Expression                                                                  Notre objectif        +) présenter les idées humanistes        +) Impliquer les acteurs        +) Donner les points de vue                                                      </vt:lpstr>
      <vt:lpstr>Etonnant cette Expression                                                                  Notre objectif        +) présenter les idées humanistes        +) Impliquer les acteurs        +) Donner les points de vue                                                      </vt:lpstr>
      <vt:lpstr>Etonnant cette Expression                                                                  Notre objectif        +) présenter les idées humanistes        +) Impliquer les acteurs        +) Donner les points de vue                                                      </vt:lpstr>
      <vt:lpstr>Etonnant cette Expression                                                                  Notre objectif        +) présenter les idées humanistes        +) Impliquer les acteurs        +) Donner les points de vue                                                                                </vt:lpstr>
      <vt:lpstr>Etonnant cette Expression                                                                  La Conclusion                                                           </vt:lpstr>
      <vt:lpstr>Etonnant cette Expression                                                                  La Conclusion        +) Guide pour l’avenir                                                      </vt:lpstr>
      <vt:lpstr>Etonnant cette Expression                                                                  La Conclusion        +) Guide pour l’avenir        +) Influencer le management                                               </vt:lpstr>
      <vt:lpstr>Etonnant cette Expression                                                                  La Conclusion        +) Guide pour l’avenir        +) Influencer le management        +) établir une charte de l’humain                                       </vt:lpstr>
      <vt:lpstr>Etonnant cette Expression                                                                            Notre reconnaissance                      sincere                                        </vt:lpstr>
      <vt:lpstr>Etonnant cette Expression                                                                            Pour tous les orateurs                                        </vt:lpstr>
      <vt:lpstr>Etonnant cette Expression                                                                            NOS VIFs REMERCIEMENTS                                                             ²</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Joelle Lannoy</dc:creator>
  <cp:lastModifiedBy>Utilisateur</cp:lastModifiedBy>
  <cp:revision>28</cp:revision>
  <dcterms:created xsi:type="dcterms:W3CDTF">2020-02-04T22:14:54Z</dcterms:created>
  <dcterms:modified xsi:type="dcterms:W3CDTF">2022-05-05T05:40:50Z</dcterms:modified>
</cp:coreProperties>
</file>