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48"/>
  </p:notesMasterIdLst>
  <p:handoutMasterIdLst>
    <p:handoutMasterId r:id="rId49"/>
  </p:handoutMasterIdLst>
  <p:sldIdLst>
    <p:sldId id="333" r:id="rId2"/>
    <p:sldId id="352" r:id="rId3"/>
    <p:sldId id="257" r:id="rId4"/>
    <p:sldId id="326" r:id="rId5"/>
    <p:sldId id="344" r:id="rId6"/>
    <p:sldId id="348" r:id="rId7"/>
    <p:sldId id="336" r:id="rId8"/>
    <p:sldId id="331" r:id="rId9"/>
    <p:sldId id="351" r:id="rId10"/>
    <p:sldId id="335" r:id="rId11"/>
    <p:sldId id="338" r:id="rId12"/>
    <p:sldId id="261" r:id="rId13"/>
    <p:sldId id="258" r:id="rId14"/>
    <p:sldId id="263" r:id="rId15"/>
    <p:sldId id="265" r:id="rId16"/>
    <p:sldId id="262" r:id="rId17"/>
    <p:sldId id="268" r:id="rId18"/>
    <p:sldId id="271" r:id="rId19"/>
    <p:sldId id="272" r:id="rId20"/>
    <p:sldId id="314" r:id="rId21"/>
    <p:sldId id="274" r:id="rId22"/>
    <p:sldId id="294" r:id="rId23"/>
    <p:sldId id="269" r:id="rId24"/>
    <p:sldId id="276" r:id="rId25"/>
    <p:sldId id="297" r:id="rId26"/>
    <p:sldId id="279" r:id="rId27"/>
    <p:sldId id="281" r:id="rId28"/>
    <p:sldId id="280" r:id="rId29"/>
    <p:sldId id="299" r:id="rId30"/>
    <p:sldId id="282" r:id="rId31"/>
    <p:sldId id="315" r:id="rId32"/>
    <p:sldId id="284" r:id="rId33"/>
    <p:sldId id="286" r:id="rId34"/>
    <p:sldId id="285" r:id="rId35"/>
    <p:sldId id="316" r:id="rId36"/>
    <p:sldId id="355" r:id="rId37"/>
    <p:sldId id="287" r:id="rId38"/>
    <p:sldId id="289" r:id="rId39"/>
    <p:sldId id="290" r:id="rId40"/>
    <p:sldId id="302" r:id="rId41"/>
    <p:sldId id="303" r:id="rId42"/>
    <p:sldId id="305" r:id="rId43"/>
    <p:sldId id="291" r:id="rId44"/>
    <p:sldId id="354" r:id="rId45"/>
    <p:sldId id="334" r:id="rId46"/>
    <p:sldId id="323" r:id="rId4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40"/>
    <p:restoredTop sz="97248"/>
  </p:normalViewPr>
  <p:slideViewPr>
    <p:cSldViewPr snapToGrid="0" snapToObjects="1">
      <p:cViewPr varScale="1">
        <p:scale>
          <a:sx n="73" d="100"/>
          <a:sy n="73" d="100"/>
        </p:scale>
        <p:origin x="9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image" Target="../media/image48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image" Target="../media/image4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0E641-471B-E948-B62E-6CDC2089FFB5}" type="doc">
      <dgm:prSet loTypeId="urn:microsoft.com/office/officeart/2005/8/layout/cycle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621476B-8499-6B40-9AD7-36AFCAE43840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FR" sz="1800" dirty="0"/>
            <a:t>Membre d’un comité d’éthique hospitalier</a:t>
          </a:r>
        </a:p>
      </dgm:t>
    </dgm:pt>
    <dgm:pt modelId="{D3073A27-93BE-6743-8C87-1CB139EA3806}" type="parTrans" cxnId="{B31D162C-6599-7048-8E85-CB2FB608A9FD}">
      <dgm:prSet/>
      <dgm:spPr/>
      <dgm:t>
        <a:bodyPr/>
        <a:lstStyle/>
        <a:p>
          <a:endParaRPr lang="fr-FR"/>
        </a:p>
      </dgm:t>
    </dgm:pt>
    <dgm:pt modelId="{006A6762-7B58-D043-B212-17D2D165C16E}" type="sibTrans" cxnId="{B31D162C-6599-7048-8E85-CB2FB608A9FD}">
      <dgm:prSet/>
      <dgm:spPr/>
      <dgm:t>
        <a:bodyPr/>
        <a:lstStyle/>
        <a:p>
          <a:endParaRPr lang="fr-FR"/>
        </a:p>
      </dgm:t>
    </dgm:pt>
    <dgm:pt modelId="{4E1F01D3-B253-0948-B396-272C7A3696ED}">
      <dgm:prSet custT="1"/>
      <dgm:spPr/>
      <dgm:t>
        <a:bodyPr/>
        <a:lstStyle/>
        <a:p>
          <a:r>
            <a:rPr lang="fr-FR" sz="1800" dirty="0"/>
            <a:t>Infirmière SIAMU Philosophe spécialisée éthique biomédicale</a:t>
          </a:r>
        </a:p>
      </dgm:t>
    </dgm:pt>
    <dgm:pt modelId="{60F68835-B7E4-F040-8C65-B35763BCCB3B}" type="parTrans" cxnId="{322D9FEA-D064-CD4A-8CA5-A50BAF1798BD}">
      <dgm:prSet/>
      <dgm:spPr/>
      <dgm:t>
        <a:bodyPr/>
        <a:lstStyle/>
        <a:p>
          <a:endParaRPr lang="fr-FR"/>
        </a:p>
      </dgm:t>
    </dgm:pt>
    <dgm:pt modelId="{14843F74-A7C6-7143-9462-654B8F9E90AA}" type="sibTrans" cxnId="{322D9FEA-D064-CD4A-8CA5-A50BAF1798BD}">
      <dgm:prSet/>
      <dgm:spPr/>
      <dgm:t>
        <a:bodyPr/>
        <a:lstStyle/>
        <a:p>
          <a:endParaRPr lang="fr-FR"/>
        </a:p>
      </dgm:t>
    </dgm:pt>
    <dgm:pt modelId="{60218B48-F0F6-EA4E-93F8-6B6569C64B07}">
      <dgm:prSet custT="1"/>
      <dgm:spPr>
        <a:solidFill>
          <a:srgbClr val="00B050"/>
        </a:solidFill>
      </dgm:spPr>
      <dgm:t>
        <a:bodyPr/>
        <a:lstStyle/>
        <a:p>
          <a:r>
            <a:rPr lang="fr-FR" sz="1800" dirty="0"/>
            <a:t>Enseignante HELHA paramédical IESCA</a:t>
          </a:r>
        </a:p>
      </dgm:t>
    </dgm:pt>
    <dgm:pt modelId="{CE1E2C11-77F3-8543-ABE5-B3897916D93D}" type="parTrans" cxnId="{74E957A0-BBAF-F84B-8BA8-F72D8971F393}">
      <dgm:prSet/>
      <dgm:spPr/>
      <dgm:t>
        <a:bodyPr/>
        <a:lstStyle/>
        <a:p>
          <a:endParaRPr lang="fr-FR"/>
        </a:p>
      </dgm:t>
    </dgm:pt>
    <dgm:pt modelId="{2DB9F074-C7DC-7148-86E1-292CBE5680A0}" type="sibTrans" cxnId="{74E957A0-BBAF-F84B-8BA8-F72D8971F393}">
      <dgm:prSet/>
      <dgm:spPr/>
      <dgm:t>
        <a:bodyPr/>
        <a:lstStyle/>
        <a:p>
          <a:endParaRPr lang="fr-FR"/>
        </a:p>
      </dgm:t>
    </dgm:pt>
    <dgm:pt modelId="{80202418-8CE2-614C-97A3-2313F87079EE}">
      <dgm:prSet custT="1"/>
      <dgm:spPr>
        <a:solidFill>
          <a:srgbClr val="002060"/>
        </a:solidFill>
      </dgm:spPr>
      <dgm:t>
        <a:bodyPr/>
        <a:lstStyle/>
        <a:p>
          <a:r>
            <a:rPr lang="fr-FR" sz="1800" dirty="0"/>
            <a:t>Patiente maladies rares depuis 20 ans </a:t>
          </a:r>
        </a:p>
        <a:p>
          <a:r>
            <a:rPr lang="fr-FR" sz="1800" dirty="0">
              <a:sym typeface="Wingdings" pitchFamily="2" charset="2"/>
            </a:rPr>
            <a:t> Livre en 2019</a:t>
          </a:r>
          <a:endParaRPr lang="fr-FR" sz="1800" dirty="0"/>
        </a:p>
      </dgm:t>
    </dgm:pt>
    <dgm:pt modelId="{6660CB9D-7E72-9E42-A19D-57BC7BA0F54F}" type="parTrans" cxnId="{58C8A50E-DB23-4E4F-B97F-4FA8B1507A26}">
      <dgm:prSet/>
      <dgm:spPr/>
      <dgm:t>
        <a:bodyPr/>
        <a:lstStyle/>
        <a:p>
          <a:endParaRPr lang="fr-FR"/>
        </a:p>
      </dgm:t>
    </dgm:pt>
    <dgm:pt modelId="{48257575-DB09-994A-B9CC-6E030B2D4745}" type="sibTrans" cxnId="{58C8A50E-DB23-4E4F-B97F-4FA8B1507A26}">
      <dgm:prSet/>
      <dgm:spPr/>
      <dgm:t>
        <a:bodyPr/>
        <a:lstStyle/>
        <a:p>
          <a:endParaRPr lang="fr-FR"/>
        </a:p>
      </dgm:t>
    </dgm:pt>
    <dgm:pt modelId="{0EB757C6-78EE-264B-BBEF-7E27C8DBDD9A}">
      <dgm:prSet custT="1"/>
      <dgm:spPr>
        <a:solidFill>
          <a:srgbClr val="C00000"/>
        </a:solidFill>
      </dgm:spPr>
      <dgm:t>
        <a:bodyPr/>
        <a:lstStyle/>
        <a:p>
          <a:r>
            <a:rPr lang="fr-FR" sz="1800" dirty="0"/>
            <a:t>Administratrice Association de patients RDB  </a:t>
          </a:r>
          <a:r>
            <a:rPr lang="fr-FR" sz="1400" dirty="0"/>
            <a:t>(Rare </a:t>
          </a:r>
          <a:r>
            <a:rPr lang="fr-FR" sz="1400" dirty="0" err="1"/>
            <a:t>Disorders</a:t>
          </a:r>
          <a:r>
            <a:rPr lang="fr-FR" sz="1400" dirty="0"/>
            <a:t> </a:t>
          </a:r>
          <a:r>
            <a:rPr lang="fr-FR" sz="1400" dirty="0" err="1"/>
            <a:t>Belgium</a:t>
          </a:r>
          <a:r>
            <a:rPr lang="fr-FR" sz="1400" dirty="0"/>
            <a:t>)</a:t>
          </a:r>
          <a:endParaRPr lang="fr-FR" sz="1800" dirty="0"/>
        </a:p>
      </dgm:t>
    </dgm:pt>
    <dgm:pt modelId="{85DBE628-7D60-F54B-9D04-F22193DCDB3F}" type="parTrans" cxnId="{04273635-41D6-544B-AA35-A445E7082B54}">
      <dgm:prSet/>
      <dgm:spPr/>
      <dgm:t>
        <a:bodyPr/>
        <a:lstStyle/>
        <a:p>
          <a:endParaRPr lang="fr-FR"/>
        </a:p>
      </dgm:t>
    </dgm:pt>
    <dgm:pt modelId="{8F4B9CFF-D86B-EE45-ABAF-CB4BA2F1C8F0}" type="sibTrans" cxnId="{04273635-41D6-544B-AA35-A445E7082B54}">
      <dgm:prSet/>
      <dgm:spPr/>
      <dgm:t>
        <a:bodyPr/>
        <a:lstStyle/>
        <a:p>
          <a:endParaRPr lang="fr-FR"/>
        </a:p>
      </dgm:t>
    </dgm:pt>
    <dgm:pt modelId="{266BE651-B4BF-B249-B6A7-501B0E1CEDC6}" type="pres">
      <dgm:prSet presAssocID="{7D50E641-471B-E948-B62E-6CDC2089FF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4B5C415-877D-F143-AC9D-EF7F9A070D93}" type="pres">
      <dgm:prSet presAssocID="{7D50E641-471B-E948-B62E-6CDC2089FFB5}" presName="cycle" presStyleCnt="0"/>
      <dgm:spPr/>
    </dgm:pt>
    <dgm:pt modelId="{C09D19E4-3A7E-7940-A37A-56361F6A9A30}" type="pres">
      <dgm:prSet presAssocID="{4E1F01D3-B253-0948-B396-272C7A3696ED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34A4B3-AF53-7041-8930-2BD772B30190}" type="pres">
      <dgm:prSet presAssocID="{14843F74-A7C6-7143-9462-654B8F9E90AA}" presName="sibTransFirstNode" presStyleLbl="bgShp" presStyleIdx="0" presStyleCnt="1"/>
      <dgm:spPr/>
      <dgm:t>
        <a:bodyPr/>
        <a:lstStyle/>
        <a:p>
          <a:endParaRPr lang="fr-FR"/>
        </a:p>
      </dgm:t>
    </dgm:pt>
    <dgm:pt modelId="{89A07519-6142-F549-A977-28205CCB51F8}" type="pres">
      <dgm:prSet presAssocID="{60218B48-F0F6-EA4E-93F8-6B6569C64B07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BF02B8-878E-FF47-B59B-3B9B1E3155CA}" type="pres">
      <dgm:prSet presAssocID="{0621476B-8499-6B40-9AD7-36AFCAE43840}" presName="nodeFollowingNodes" presStyleLbl="node1" presStyleIdx="2" presStyleCnt="5" custRadScaleRad="106707" custRadScaleInc="-242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AB2DA3-B893-114D-ACF2-B22467BFE3C1}" type="pres">
      <dgm:prSet presAssocID="{80202418-8CE2-614C-97A3-2313F87079EE}" presName="nodeFollowingNodes" presStyleLbl="node1" presStyleIdx="3" presStyleCnt="5" custRadScaleRad="97304" custRadScaleInc="128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C514FC-9B1B-6943-A1E7-137668D710C6}" type="pres">
      <dgm:prSet presAssocID="{0EB757C6-78EE-264B-BBEF-7E27C8DBDD9A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310F63B-4AE9-EB49-B5AA-FF56C09E22FE}" type="presOf" srcId="{14843F74-A7C6-7143-9462-654B8F9E90AA}" destId="{D734A4B3-AF53-7041-8930-2BD772B30190}" srcOrd="0" destOrd="0" presId="urn:microsoft.com/office/officeart/2005/8/layout/cycle3"/>
    <dgm:cxn modelId="{0F692326-E722-614A-AC47-983AB96B9F2E}" type="presOf" srcId="{4E1F01D3-B253-0948-B396-272C7A3696ED}" destId="{C09D19E4-3A7E-7940-A37A-56361F6A9A30}" srcOrd="0" destOrd="0" presId="urn:microsoft.com/office/officeart/2005/8/layout/cycle3"/>
    <dgm:cxn modelId="{B78D1F9E-E2F7-9E41-A01A-96668ABFF714}" type="presOf" srcId="{60218B48-F0F6-EA4E-93F8-6B6569C64B07}" destId="{89A07519-6142-F549-A977-28205CCB51F8}" srcOrd="0" destOrd="0" presId="urn:microsoft.com/office/officeart/2005/8/layout/cycle3"/>
    <dgm:cxn modelId="{B31D162C-6599-7048-8E85-CB2FB608A9FD}" srcId="{7D50E641-471B-E948-B62E-6CDC2089FFB5}" destId="{0621476B-8499-6B40-9AD7-36AFCAE43840}" srcOrd="2" destOrd="0" parTransId="{D3073A27-93BE-6743-8C87-1CB139EA3806}" sibTransId="{006A6762-7B58-D043-B212-17D2D165C16E}"/>
    <dgm:cxn modelId="{CDC918AF-A2AD-784A-967C-E460A8838B30}" type="presOf" srcId="{80202418-8CE2-614C-97A3-2313F87079EE}" destId="{41AB2DA3-B893-114D-ACF2-B22467BFE3C1}" srcOrd="0" destOrd="0" presId="urn:microsoft.com/office/officeart/2005/8/layout/cycle3"/>
    <dgm:cxn modelId="{04273635-41D6-544B-AA35-A445E7082B54}" srcId="{7D50E641-471B-E948-B62E-6CDC2089FFB5}" destId="{0EB757C6-78EE-264B-BBEF-7E27C8DBDD9A}" srcOrd="4" destOrd="0" parTransId="{85DBE628-7D60-F54B-9D04-F22193DCDB3F}" sibTransId="{8F4B9CFF-D86B-EE45-ABAF-CB4BA2F1C8F0}"/>
    <dgm:cxn modelId="{0C0A3496-4BAF-3C4B-A149-87F2836F52EB}" type="presOf" srcId="{0621476B-8499-6B40-9AD7-36AFCAE43840}" destId="{41BF02B8-878E-FF47-B59B-3B9B1E3155CA}" srcOrd="0" destOrd="0" presId="urn:microsoft.com/office/officeart/2005/8/layout/cycle3"/>
    <dgm:cxn modelId="{74E957A0-BBAF-F84B-8BA8-F72D8971F393}" srcId="{7D50E641-471B-E948-B62E-6CDC2089FFB5}" destId="{60218B48-F0F6-EA4E-93F8-6B6569C64B07}" srcOrd="1" destOrd="0" parTransId="{CE1E2C11-77F3-8543-ABE5-B3897916D93D}" sibTransId="{2DB9F074-C7DC-7148-86E1-292CBE5680A0}"/>
    <dgm:cxn modelId="{BF996FB8-19A3-454C-8894-5B88D9944AF5}" type="presOf" srcId="{7D50E641-471B-E948-B62E-6CDC2089FFB5}" destId="{266BE651-B4BF-B249-B6A7-501B0E1CEDC6}" srcOrd="0" destOrd="0" presId="urn:microsoft.com/office/officeart/2005/8/layout/cycle3"/>
    <dgm:cxn modelId="{58C8A50E-DB23-4E4F-B97F-4FA8B1507A26}" srcId="{7D50E641-471B-E948-B62E-6CDC2089FFB5}" destId="{80202418-8CE2-614C-97A3-2313F87079EE}" srcOrd="3" destOrd="0" parTransId="{6660CB9D-7E72-9E42-A19D-57BC7BA0F54F}" sibTransId="{48257575-DB09-994A-B9CC-6E030B2D4745}"/>
    <dgm:cxn modelId="{33210065-DB33-9441-9096-B62234438276}" type="presOf" srcId="{0EB757C6-78EE-264B-BBEF-7E27C8DBDD9A}" destId="{F0C514FC-9B1B-6943-A1E7-137668D710C6}" srcOrd="0" destOrd="0" presId="urn:microsoft.com/office/officeart/2005/8/layout/cycle3"/>
    <dgm:cxn modelId="{322D9FEA-D064-CD4A-8CA5-A50BAF1798BD}" srcId="{7D50E641-471B-E948-B62E-6CDC2089FFB5}" destId="{4E1F01D3-B253-0948-B396-272C7A3696ED}" srcOrd="0" destOrd="0" parTransId="{60F68835-B7E4-F040-8C65-B35763BCCB3B}" sibTransId="{14843F74-A7C6-7143-9462-654B8F9E90AA}"/>
    <dgm:cxn modelId="{126C5841-90C1-B745-95B3-FBB110AF7087}" type="presParOf" srcId="{266BE651-B4BF-B249-B6A7-501B0E1CEDC6}" destId="{74B5C415-877D-F143-AC9D-EF7F9A070D93}" srcOrd="0" destOrd="0" presId="urn:microsoft.com/office/officeart/2005/8/layout/cycle3"/>
    <dgm:cxn modelId="{D1C12194-8F4F-1E43-87B9-7705C2BF0A0B}" type="presParOf" srcId="{74B5C415-877D-F143-AC9D-EF7F9A070D93}" destId="{C09D19E4-3A7E-7940-A37A-56361F6A9A30}" srcOrd="0" destOrd="0" presId="urn:microsoft.com/office/officeart/2005/8/layout/cycle3"/>
    <dgm:cxn modelId="{227200CA-85F8-7D4C-8157-E1CDA1234F59}" type="presParOf" srcId="{74B5C415-877D-F143-AC9D-EF7F9A070D93}" destId="{D734A4B3-AF53-7041-8930-2BD772B30190}" srcOrd="1" destOrd="0" presId="urn:microsoft.com/office/officeart/2005/8/layout/cycle3"/>
    <dgm:cxn modelId="{922749AC-0321-CE47-BE29-F774D20FAAD3}" type="presParOf" srcId="{74B5C415-877D-F143-AC9D-EF7F9A070D93}" destId="{89A07519-6142-F549-A977-28205CCB51F8}" srcOrd="2" destOrd="0" presId="urn:microsoft.com/office/officeart/2005/8/layout/cycle3"/>
    <dgm:cxn modelId="{60D1C365-EC60-664F-AC35-F3A4D2A2F8C9}" type="presParOf" srcId="{74B5C415-877D-F143-AC9D-EF7F9A070D93}" destId="{41BF02B8-878E-FF47-B59B-3B9B1E3155CA}" srcOrd="3" destOrd="0" presId="urn:microsoft.com/office/officeart/2005/8/layout/cycle3"/>
    <dgm:cxn modelId="{37303D40-385B-D244-9A6E-BD9B8BE14D57}" type="presParOf" srcId="{74B5C415-877D-F143-AC9D-EF7F9A070D93}" destId="{41AB2DA3-B893-114D-ACF2-B22467BFE3C1}" srcOrd="4" destOrd="0" presId="urn:microsoft.com/office/officeart/2005/8/layout/cycle3"/>
    <dgm:cxn modelId="{CF123041-E1E4-1341-9CBC-B6ED3256609C}" type="presParOf" srcId="{74B5C415-877D-F143-AC9D-EF7F9A070D93}" destId="{F0C514FC-9B1B-6943-A1E7-137668D710C6}" srcOrd="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464021-A7C7-1F46-B9CC-A158BAD0609F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FA4D989-AAB1-D245-A480-A31B367E2BD2}">
      <dgm:prSet phldrT="[Texte]"/>
      <dgm:spPr>
        <a:solidFill>
          <a:srgbClr val="FFC000"/>
        </a:solidFill>
      </dgm:spPr>
      <dgm:t>
        <a:bodyPr/>
        <a:lstStyle/>
        <a:p>
          <a:r>
            <a:rPr lang="fr-BE" b="1" dirty="0"/>
            <a:t>L’INTELLIGENCE INTERPERSONNELLE </a:t>
          </a:r>
          <a:r>
            <a:rPr lang="fr-BE" dirty="0"/>
            <a:t>(être sensible aux autres)</a:t>
          </a:r>
          <a:endParaRPr lang="fr-FR" dirty="0"/>
        </a:p>
      </dgm:t>
    </dgm:pt>
    <dgm:pt modelId="{E9E8F34F-3CAA-6D46-839C-4DFF673AA269}" type="parTrans" cxnId="{54DBB095-94A7-C24E-926F-EA51B50CEF07}">
      <dgm:prSet/>
      <dgm:spPr/>
      <dgm:t>
        <a:bodyPr/>
        <a:lstStyle/>
        <a:p>
          <a:endParaRPr lang="fr-FR"/>
        </a:p>
      </dgm:t>
    </dgm:pt>
    <dgm:pt modelId="{D1179B3C-515E-4945-B405-EB751CB2D9A0}" type="sibTrans" cxnId="{54DBB095-94A7-C24E-926F-EA51B50CEF07}">
      <dgm:prSet/>
      <dgm:spPr/>
      <dgm:t>
        <a:bodyPr/>
        <a:lstStyle/>
        <a:p>
          <a:endParaRPr lang="fr-FR"/>
        </a:p>
      </dgm:t>
    </dgm:pt>
    <dgm:pt modelId="{5C3E7E1A-5203-CE4D-8389-5533E820B318}">
      <dgm:prSet/>
      <dgm:spPr/>
      <dgm:t>
        <a:bodyPr/>
        <a:lstStyle/>
        <a:p>
          <a:r>
            <a:rPr lang="fr-BE" b="1" dirty="0"/>
            <a:t>L’INTELLIGENCE LOGICO-MATHÉMATIQUE </a:t>
          </a:r>
          <a:r>
            <a:rPr lang="fr-BE" dirty="0"/>
            <a:t>(raisonner, calculer, organiser...)</a:t>
          </a:r>
        </a:p>
      </dgm:t>
    </dgm:pt>
    <dgm:pt modelId="{7A1727A5-59D4-0D42-917F-DD3DCFED03D3}" type="parTrans" cxnId="{7ED93872-ECB4-5A4D-942C-0C99CDE942B6}">
      <dgm:prSet/>
      <dgm:spPr/>
      <dgm:t>
        <a:bodyPr/>
        <a:lstStyle/>
        <a:p>
          <a:endParaRPr lang="fr-FR"/>
        </a:p>
      </dgm:t>
    </dgm:pt>
    <dgm:pt modelId="{DA308CAD-5706-A14B-8258-E7DC2AC8220A}" type="sibTrans" cxnId="{7ED93872-ECB4-5A4D-942C-0C99CDE942B6}">
      <dgm:prSet/>
      <dgm:spPr/>
      <dgm:t>
        <a:bodyPr/>
        <a:lstStyle/>
        <a:p>
          <a:endParaRPr lang="fr-FR"/>
        </a:p>
      </dgm:t>
    </dgm:pt>
    <dgm:pt modelId="{6D806363-9D52-4A4E-B288-46F915FB4EC0}">
      <dgm:prSet/>
      <dgm:spPr>
        <a:solidFill>
          <a:srgbClr val="C00000"/>
        </a:solidFill>
      </dgm:spPr>
      <dgm:t>
        <a:bodyPr/>
        <a:lstStyle/>
        <a:p>
          <a:r>
            <a:rPr lang="fr-BE" b="1" dirty="0"/>
            <a:t>L’INTELLIGENCE VERBO-LINGUISTIQUE </a:t>
          </a:r>
          <a:r>
            <a:rPr lang="fr-BE" dirty="0"/>
            <a:t>(utilisation des mots et du langage) </a:t>
          </a:r>
          <a:endParaRPr lang="fr-FR" dirty="0"/>
        </a:p>
      </dgm:t>
    </dgm:pt>
    <dgm:pt modelId="{ABBF0E52-5DEE-4544-ABBB-49C09EDC45CF}" type="parTrans" cxnId="{CE6949AC-2CE3-B74A-8338-30D457E2F926}">
      <dgm:prSet/>
      <dgm:spPr/>
      <dgm:t>
        <a:bodyPr/>
        <a:lstStyle/>
        <a:p>
          <a:endParaRPr lang="fr-FR"/>
        </a:p>
      </dgm:t>
    </dgm:pt>
    <dgm:pt modelId="{DCEECB35-A867-F64C-8766-50F8EB062CFA}" type="sibTrans" cxnId="{CE6949AC-2CE3-B74A-8338-30D457E2F926}">
      <dgm:prSet/>
      <dgm:spPr/>
      <dgm:t>
        <a:bodyPr/>
        <a:lstStyle/>
        <a:p>
          <a:endParaRPr lang="fr-FR"/>
        </a:p>
      </dgm:t>
    </dgm:pt>
    <dgm:pt modelId="{77D7FEDD-6507-3C48-8A92-E3665A48E88A}">
      <dgm:prSet/>
      <dgm:spPr>
        <a:solidFill>
          <a:srgbClr val="92D050"/>
        </a:solidFill>
      </dgm:spPr>
      <dgm:t>
        <a:bodyPr/>
        <a:lstStyle/>
        <a:p>
          <a:r>
            <a:rPr lang="fr-BE" b="1" dirty="0"/>
            <a:t>L’INTELLIGENCE INTRAPERSONNELLE </a:t>
          </a:r>
          <a:r>
            <a:rPr lang="fr-BE" dirty="0"/>
            <a:t>(avoir conscience de ses forces et faiblesses) </a:t>
          </a:r>
        </a:p>
      </dgm:t>
    </dgm:pt>
    <dgm:pt modelId="{614A71CF-638B-0A43-8193-7D5CF2C9C6DD}" type="parTrans" cxnId="{68ED9A52-CEA3-CF4C-ABBC-428A0CFC147C}">
      <dgm:prSet/>
      <dgm:spPr/>
      <dgm:t>
        <a:bodyPr/>
        <a:lstStyle/>
        <a:p>
          <a:endParaRPr lang="fr-FR"/>
        </a:p>
      </dgm:t>
    </dgm:pt>
    <dgm:pt modelId="{B4B6A203-BDE5-D649-BEB9-AA9220DF2BB5}" type="sibTrans" cxnId="{68ED9A52-CEA3-CF4C-ABBC-428A0CFC147C}">
      <dgm:prSet/>
      <dgm:spPr/>
      <dgm:t>
        <a:bodyPr/>
        <a:lstStyle/>
        <a:p>
          <a:endParaRPr lang="fr-FR"/>
        </a:p>
      </dgm:t>
    </dgm:pt>
    <dgm:pt modelId="{FE7B8851-2AC0-C84A-AAEA-5816C333E23A}">
      <dgm:prSet/>
      <dgm:spPr>
        <a:solidFill>
          <a:srgbClr val="002060"/>
        </a:solidFill>
      </dgm:spPr>
      <dgm:t>
        <a:bodyPr/>
        <a:lstStyle/>
        <a:p>
          <a:r>
            <a:rPr lang="fr-BE" b="1" dirty="0"/>
            <a:t>L’INTELLIGENCE EXISTENTIELLE </a:t>
          </a:r>
          <a:r>
            <a:rPr lang="fr-BE" dirty="0"/>
            <a:t>(questionnement sur la vie, la mort...) </a:t>
          </a:r>
        </a:p>
      </dgm:t>
    </dgm:pt>
    <dgm:pt modelId="{A2A8DF4C-B0C9-F042-A72C-CFE1CEF37BF5}" type="parTrans" cxnId="{51117DDE-B708-A34A-9C9C-1FE02F014796}">
      <dgm:prSet/>
      <dgm:spPr/>
      <dgm:t>
        <a:bodyPr/>
        <a:lstStyle/>
        <a:p>
          <a:endParaRPr lang="fr-FR"/>
        </a:p>
      </dgm:t>
    </dgm:pt>
    <dgm:pt modelId="{B9495E44-BE15-F743-B83C-25418AA12D5E}" type="sibTrans" cxnId="{51117DDE-B708-A34A-9C9C-1FE02F014796}">
      <dgm:prSet/>
      <dgm:spPr/>
      <dgm:t>
        <a:bodyPr/>
        <a:lstStyle/>
        <a:p>
          <a:endParaRPr lang="fr-FR"/>
        </a:p>
      </dgm:t>
    </dgm:pt>
    <dgm:pt modelId="{768023AB-BB5D-4A41-A4A2-CFAFBAC0B0E1}" type="pres">
      <dgm:prSet presAssocID="{1D464021-A7C7-1F46-B9CC-A158BAD060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3F0AAAF-3B35-CB4C-880E-44176D02CE30}" type="pres">
      <dgm:prSet presAssocID="{FE7B8851-2AC0-C84A-AAEA-5816C333E23A}" presName="node" presStyleLbl="node1" presStyleIdx="0" presStyleCnt="5" custScaleX="134151" custScaleY="134539" custRadScaleRad="83413" custRadScaleInc="1525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240C44-1AB7-E54D-A4F3-E4761672071D}" type="pres">
      <dgm:prSet presAssocID="{FE7B8851-2AC0-C84A-AAEA-5816C333E23A}" presName="spNode" presStyleCnt="0"/>
      <dgm:spPr/>
    </dgm:pt>
    <dgm:pt modelId="{4E3F6A31-14B0-9341-9687-EDBC9490D43F}" type="pres">
      <dgm:prSet presAssocID="{B9495E44-BE15-F743-B83C-25418AA12D5E}" presName="sibTrans" presStyleLbl="sibTrans1D1" presStyleIdx="0" presStyleCnt="5"/>
      <dgm:spPr/>
      <dgm:t>
        <a:bodyPr/>
        <a:lstStyle/>
        <a:p>
          <a:endParaRPr lang="fr-FR"/>
        </a:p>
      </dgm:t>
    </dgm:pt>
    <dgm:pt modelId="{75FDB4FB-E304-0A46-BCE6-DF0740EA594F}" type="pres">
      <dgm:prSet presAssocID="{5C3E7E1A-5203-CE4D-8389-5533E820B318}" presName="node" presStyleLbl="node1" presStyleIdx="1" presStyleCnt="5" custScaleX="138523" custScaleY="136066" custRadScaleRad="139836" custRadScaleInc="4047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A6EB4C-20FD-4049-820C-4530043A1C55}" type="pres">
      <dgm:prSet presAssocID="{5C3E7E1A-5203-CE4D-8389-5533E820B318}" presName="spNode" presStyleCnt="0"/>
      <dgm:spPr/>
    </dgm:pt>
    <dgm:pt modelId="{BE1E9282-B7D2-A14B-B173-E7CF6CAB0BD4}" type="pres">
      <dgm:prSet presAssocID="{DA308CAD-5706-A14B-8258-E7DC2AC8220A}" presName="sibTrans" presStyleLbl="sibTrans1D1" presStyleIdx="1" presStyleCnt="5"/>
      <dgm:spPr/>
      <dgm:t>
        <a:bodyPr/>
        <a:lstStyle/>
        <a:p>
          <a:endParaRPr lang="fr-FR"/>
        </a:p>
      </dgm:t>
    </dgm:pt>
    <dgm:pt modelId="{9F608646-E77A-BE41-8CAF-4028F622DC1C}" type="pres">
      <dgm:prSet presAssocID="{6D806363-9D52-4A4E-B288-46F915FB4EC0}" presName="node" presStyleLbl="node1" presStyleIdx="2" presStyleCnt="5" custScaleX="127929" custScaleY="129630" custRadScaleRad="108804" custRadScaleInc="-742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082E40-8F83-C041-9AF5-4F4E78CE9322}" type="pres">
      <dgm:prSet presAssocID="{6D806363-9D52-4A4E-B288-46F915FB4EC0}" presName="spNode" presStyleCnt="0"/>
      <dgm:spPr/>
    </dgm:pt>
    <dgm:pt modelId="{71448FB3-EB97-3F41-9035-62A0F1877B79}" type="pres">
      <dgm:prSet presAssocID="{DCEECB35-A867-F64C-8766-50F8EB062CFA}" presName="sibTrans" presStyleLbl="sibTrans1D1" presStyleIdx="2" presStyleCnt="5"/>
      <dgm:spPr/>
      <dgm:t>
        <a:bodyPr/>
        <a:lstStyle/>
        <a:p>
          <a:endParaRPr lang="fr-FR"/>
        </a:p>
      </dgm:t>
    </dgm:pt>
    <dgm:pt modelId="{FFCC472C-7680-814A-A316-B6DEE12707C9}" type="pres">
      <dgm:prSet presAssocID="{77D7FEDD-6507-3C48-8A92-E3665A48E88A}" presName="node" presStyleLbl="node1" presStyleIdx="3" presStyleCnt="5" custScaleX="134040" custScaleY="130953" custRadScaleRad="84904" custRadScaleInc="276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D83F5B5-C2C6-794A-85CF-C60A2433977F}" type="pres">
      <dgm:prSet presAssocID="{77D7FEDD-6507-3C48-8A92-E3665A48E88A}" presName="spNode" presStyleCnt="0"/>
      <dgm:spPr/>
    </dgm:pt>
    <dgm:pt modelId="{A90FFEFF-8646-9A4C-ADC8-AD022F2B9E27}" type="pres">
      <dgm:prSet presAssocID="{B4B6A203-BDE5-D649-BEB9-AA9220DF2BB5}" presName="sibTrans" presStyleLbl="sibTrans1D1" presStyleIdx="3" presStyleCnt="5"/>
      <dgm:spPr/>
      <dgm:t>
        <a:bodyPr/>
        <a:lstStyle/>
        <a:p>
          <a:endParaRPr lang="fr-FR"/>
        </a:p>
      </dgm:t>
    </dgm:pt>
    <dgm:pt modelId="{C915A278-9043-B342-B039-3A3876D9A303}" type="pres">
      <dgm:prSet presAssocID="{7FA4D989-AAB1-D245-A480-A31B367E2BD2}" presName="node" presStyleLbl="node1" presStyleIdx="4" presStyleCnt="5" custScaleX="140055" custScaleY="139554" custRadScaleRad="123294" custRadScaleInc="-385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B14E35-99C3-764A-A7D6-FDE53AD03E25}" type="pres">
      <dgm:prSet presAssocID="{7FA4D989-AAB1-D245-A480-A31B367E2BD2}" presName="spNode" presStyleCnt="0"/>
      <dgm:spPr/>
    </dgm:pt>
    <dgm:pt modelId="{33892E4A-23FB-784A-95DC-60FF63B25BBD}" type="pres">
      <dgm:prSet presAssocID="{D1179B3C-515E-4945-B405-EB751CB2D9A0}" presName="sibTrans" presStyleLbl="sibTrans1D1" presStyleIdx="4" presStyleCnt="5"/>
      <dgm:spPr/>
      <dgm:t>
        <a:bodyPr/>
        <a:lstStyle/>
        <a:p>
          <a:endParaRPr lang="fr-FR"/>
        </a:p>
      </dgm:t>
    </dgm:pt>
  </dgm:ptLst>
  <dgm:cxnLst>
    <dgm:cxn modelId="{A8910EE9-F706-EF4A-83CF-031817030601}" type="presOf" srcId="{6D806363-9D52-4A4E-B288-46F915FB4EC0}" destId="{9F608646-E77A-BE41-8CAF-4028F622DC1C}" srcOrd="0" destOrd="0" presId="urn:microsoft.com/office/officeart/2005/8/layout/cycle6"/>
    <dgm:cxn modelId="{54DBB095-94A7-C24E-926F-EA51B50CEF07}" srcId="{1D464021-A7C7-1F46-B9CC-A158BAD0609F}" destId="{7FA4D989-AAB1-D245-A480-A31B367E2BD2}" srcOrd="4" destOrd="0" parTransId="{E9E8F34F-3CAA-6D46-839C-4DFF673AA269}" sibTransId="{D1179B3C-515E-4945-B405-EB751CB2D9A0}"/>
    <dgm:cxn modelId="{CE6949AC-2CE3-B74A-8338-30D457E2F926}" srcId="{1D464021-A7C7-1F46-B9CC-A158BAD0609F}" destId="{6D806363-9D52-4A4E-B288-46F915FB4EC0}" srcOrd="2" destOrd="0" parTransId="{ABBF0E52-5DEE-4544-ABBB-49C09EDC45CF}" sibTransId="{DCEECB35-A867-F64C-8766-50F8EB062CFA}"/>
    <dgm:cxn modelId="{B94842A8-1543-2849-8BB0-814BDD24FA12}" type="presOf" srcId="{DA308CAD-5706-A14B-8258-E7DC2AC8220A}" destId="{BE1E9282-B7D2-A14B-B173-E7CF6CAB0BD4}" srcOrd="0" destOrd="0" presId="urn:microsoft.com/office/officeart/2005/8/layout/cycle6"/>
    <dgm:cxn modelId="{1E90E17B-5772-4A42-886A-055F92CB5A96}" type="presOf" srcId="{B9495E44-BE15-F743-B83C-25418AA12D5E}" destId="{4E3F6A31-14B0-9341-9687-EDBC9490D43F}" srcOrd="0" destOrd="0" presId="urn:microsoft.com/office/officeart/2005/8/layout/cycle6"/>
    <dgm:cxn modelId="{DCCCCE7B-FD76-D145-8AB2-C01D90413113}" type="presOf" srcId="{DCEECB35-A867-F64C-8766-50F8EB062CFA}" destId="{71448FB3-EB97-3F41-9035-62A0F1877B79}" srcOrd="0" destOrd="0" presId="urn:microsoft.com/office/officeart/2005/8/layout/cycle6"/>
    <dgm:cxn modelId="{68ED9A52-CEA3-CF4C-ABBC-428A0CFC147C}" srcId="{1D464021-A7C7-1F46-B9CC-A158BAD0609F}" destId="{77D7FEDD-6507-3C48-8A92-E3665A48E88A}" srcOrd="3" destOrd="0" parTransId="{614A71CF-638B-0A43-8193-7D5CF2C9C6DD}" sibTransId="{B4B6A203-BDE5-D649-BEB9-AA9220DF2BB5}"/>
    <dgm:cxn modelId="{F4C6D50F-3A87-8F4E-9367-53E42B7A8327}" type="presOf" srcId="{7FA4D989-AAB1-D245-A480-A31B367E2BD2}" destId="{C915A278-9043-B342-B039-3A3876D9A303}" srcOrd="0" destOrd="0" presId="urn:microsoft.com/office/officeart/2005/8/layout/cycle6"/>
    <dgm:cxn modelId="{81DD9685-E75D-C54A-A5D6-53A6F4F75027}" type="presOf" srcId="{FE7B8851-2AC0-C84A-AAEA-5816C333E23A}" destId="{63F0AAAF-3B35-CB4C-880E-44176D02CE30}" srcOrd="0" destOrd="0" presId="urn:microsoft.com/office/officeart/2005/8/layout/cycle6"/>
    <dgm:cxn modelId="{17A7675F-912B-A34A-9488-A2F84BA119D8}" type="presOf" srcId="{5C3E7E1A-5203-CE4D-8389-5533E820B318}" destId="{75FDB4FB-E304-0A46-BCE6-DF0740EA594F}" srcOrd="0" destOrd="0" presId="urn:microsoft.com/office/officeart/2005/8/layout/cycle6"/>
    <dgm:cxn modelId="{185CCB59-519A-7448-81C6-2FB8E20D8090}" type="presOf" srcId="{B4B6A203-BDE5-D649-BEB9-AA9220DF2BB5}" destId="{A90FFEFF-8646-9A4C-ADC8-AD022F2B9E27}" srcOrd="0" destOrd="0" presId="urn:microsoft.com/office/officeart/2005/8/layout/cycle6"/>
    <dgm:cxn modelId="{03B10834-11D3-5548-BD3D-C64D25B9C8CF}" type="presOf" srcId="{1D464021-A7C7-1F46-B9CC-A158BAD0609F}" destId="{768023AB-BB5D-4A41-A4A2-CFAFBAC0B0E1}" srcOrd="0" destOrd="0" presId="urn:microsoft.com/office/officeart/2005/8/layout/cycle6"/>
    <dgm:cxn modelId="{7ED93872-ECB4-5A4D-942C-0C99CDE942B6}" srcId="{1D464021-A7C7-1F46-B9CC-A158BAD0609F}" destId="{5C3E7E1A-5203-CE4D-8389-5533E820B318}" srcOrd="1" destOrd="0" parTransId="{7A1727A5-59D4-0D42-917F-DD3DCFED03D3}" sibTransId="{DA308CAD-5706-A14B-8258-E7DC2AC8220A}"/>
    <dgm:cxn modelId="{C8BE3247-F1FB-5A4B-86D9-13484260ECA7}" type="presOf" srcId="{D1179B3C-515E-4945-B405-EB751CB2D9A0}" destId="{33892E4A-23FB-784A-95DC-60FF63B25BBD}" srcOrd="0" destOrd="0" presId="urn:microsoft.com/office/officeart/2005/8/layout/cycle6"/>
    <dgm:cxn modelId="{F174C659-1AD6-AD4B-9EAD-18B9A2D74C15}" type="presOf" srcId="{77D7FEDD-6507-3C48-8A92-E3665A48E88A}" destId="{FFCC472C-7680-814A-A316-B6DEE12707C9}" srcOrd="0" destOrd="0" presId="urn:microsoft.com/office/officeart/2005/8/layout/cycle6"/>
    <dgm:cxn modelId="{51117DDE-B708-A34A-9C9C-1FE02F014796}" srcId="{1D464021-A7C7-1F46-B9CC-A158BAD0609F}" destId="{FE7B8851-2AC0-C84A-AAEA-5816C333E23A}" srcOrd="0" destOrd="0" parTransId="{A2A8DF4C-B0C9-F042-A72C-CFE1CEF37BF5}" sibTransId="{B9495E44-BE15-F743-B83C-25418AA12D5E}"/>
    <dgm:cxn modelId="{CD31A8EC-A67C-4348-AE48-5C2683736B50}" type="presParOf" srcId="{768023AB-BB5D-4A41-A4A2-CFAFBAC0B0E1}" destId="{63F0AAAF-3B35-CB4C-880E-44176D02CE30}" srcOrd="0" destOrd="0" presId="urn:microsoft.com/office/officeart/2005/8/layout/cycle6"/>
    <dgm:cxn modelId="{65F76ACF-4C1B-9841-A8DF-F9230106C695}" type="presParOf" srcId="{768023AB-BB5D-4A41-A4A2-CFAFBAC0B0E1}" destId="{6F240C44-1AB7-E54D-A4F3-E4761672071D}" srcOrd="1" destOrd="0" presId="urn:microsoft.com/office/officeart/2005/8/layout/cycle6"/>
    <dgm:cxn modelId="{3DBCCF58-C9CA-184B-8DDF-43EDC8526636}" type="presParOf" srcId="{768023AB-BB5D-4A41-A4A2-CFAFBAC0B0E1}" destId="{4E3F6A31-14B0-9341-9687-EDBC9490D43F}" srcOrd="2" destOrd="0" presId="urn:microsoft.com/office/officeart/2005/8/layout/cycle6"/>
    <dgm:cxn modelId="{6112396B-2FBA-7141-898E-42D364870B11}" type="presParOf" srcId="{768023AB-BB5D-4A41-A4A2-CFAFBAC0B0E1}" destId="{75FDB4FB-E304-0A46-BCE6-DF0740EA594F}" srcOrd="3" destOrd="0" presId="urn:microsoft.com/office/officeart/2005/8/layout/cycle6"/>
    <dgm:cxn modelId="{20250B82-D84C-9D4B-A307-1C3662860D0E}" type="presParOf" srcId="{768023AB-BB5D-4A41-A4A2-CFAFBAC0B0E1}" destId="{FFA6EB4C-20FD-4049-820C-4530043A1C55}" srcOrd="4" destOrd="0" presId="urn:microsoft.com/office/officeart/2005/8/layout/cycle6"/>
    <dgm:cxn modelId="{C059D50F-70AD-E043-B034-747F28D735A7}" type="presParOf" srcId="{768023AB-BB5D-4A41-A4A2-CFAFBAC0B0E1}" destId="{BE1E9282-B7D2-A14B-B173-E7CF6CAB0BD4}" srcOrd="5" destOrd="0" presId="urn:microsoft.com/office/officeart/2005/8/layout/cycle6"/>
    <dgm:cxn modelId="{31AE5EFB-7205-C642-87F2-88FC1364F817}" type="presParOf" srcId="{768023AB-BB5D-4A41-A4A2-CFAFBAC0B0E1}" destId="{9F608646-E77A-BE41-8CAF-4028F622DC1C}" srcOrd="6" destOrd="0" presId="urn:microsoft.com/office/officeart/2005/8/layout/cycle6"/>
    <dgm:cxn modelId="{33081BDF-74A8-6246-B4AD-A051C9FF4484}" type="presParOf" srcId="{768023AB-BB5D-4A41-A4A2-CFAFBAC0B0E1}" destId="{89082E40-8F83-C041-9AF5-4F4E78CE9322}" srcOrd="7" destOrd="0" presId="urn:microsoft.com/office/officeart/2005/8/layout/cycle6"/>
    <dgm:cxn modelId="{8CB97D7F-2D6C-2244-9D5A-41264D31ABE4}" type="presParOf" srcId="{768023AB-BB5D-4A41-A4A2-CFAFBAC0B0E1}" destId="{71448FB3-EB97-3F41-9035-62A0F1877B79}" srcOrd="8" destOrd="0" presId="urn:microsoft.com/office/officeart/2005/8/layout/cycle6"/>
    <dgm:cxn modelId="{405A3A24-2871-C64E-974B-C3D928996CD4}" type="presParOf" srcId="{768023AB-BB5D-4A41-A4A2-CFAFBAC0B0E1}" destId="{FFCC472C-7680-814A-A316-B6DEE12707C9}" srcOrd="9" destOrd="0" presId="urn:microsoft.com/office/officeart/2005/8/layout/cycle6"/>
    <dgm:cxn modelId="{FEC824B5-F519-B449-BAC0-B8ADAF8F3F35}" type="presParOf" srcId="{768023AB-BB5D-4A41-A4A2-CFAFBAC0B0E1}" destId="{DD83F5B5-C2C6-794A-85CF-C60A2433977F}" srcOrd="10" destOrd="0" presId="urn:microsoft.com/office/officeart/2005/8/layout/cycle6"/>
    <dgm:cxn modelId="{8081E0A0-423F-B641-8188-1E60B8017C1E}" type="presParOf" srcId="{768023AB-BB5D-4A41-A4A2-CFAFBAC0B0E1}" destId="{A90FFEFF-8646-9A4C-ADC8-AD022F2B9E27}" srcOrd="11" destOrd="0" presId="urn:microsoft.com/office/officeart/2005/8/layout/cycle6"/>
    <dgm:cxn modelId="{425ED22B-E6F0-944F-A4F2-5A0730745F89}" type="presParOf" srcId="{768023AB-BB5D-4A41-A4A2-CFAFBAC0B0E1}" destId="{C915A278-9043-B342-B039-3A3876D9A303}" srcOrd="12" destOrd="0" presId="urn:microsoft.com/office/officeart/2005/8/layout/cycle6"/>
    <dgm:cxn modelId="{B934DA19-3243-8846-821A-1A606978B177}" type="presParOf" srcId="{768023AB-BB5D-4A41-A4A2-CFAFBAC0B0E1}" destId="{BBB14E35-99C3-764A-A7D6-FDE53AD03E25}" srcOrd="13" destOrd="0" presId="urn:microsoft.com/office/officeart/2005/8/layout/cycle6"/>
    <dgm:cxn modelId="{B2F80EA6-ACE8-794A-B5B0-A0BD8481B0B2}" type="presParOf" srcId="{768023AB-BB5D-4A41-A4A2-CFAFBAC0B0E1}" destId="{33892E4A-23FB-784A-95DC-60FF63B25BB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9B505C-1C71-A14E-8B4F-4FF4D0091B3A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A163311-4BC6-9F42-8BF4-85FC9F957D9F}">
      <dgm:prSet phldrT="[Texte]" custT="1"/>
      <dgm:spPr>
        <a:solidFill>
          <a:srgbClr val="FF0000"/>
        </a:solidFill>
      </dgm:spPr>
      <dgm:t>
        <a:bodyPr/>
        <a:lstStyle/>
        <a:p>
          <a:r>
            <a:rPr lang="fr-FR" sz="2200" b="1" dirty="0"/>
            <a:t>HUMILIGENCE et </a:t>
          </a:r>
          <a:r>
            <a:rPr lang="fr-FR" sz="2000" b="1" dirty="0"/>
            <a:t>ORGANISATIONS DE PATIENTS  </a:t>
          </a:r>
          <a:endParaRPr lang="fr-FR" sz="2200" b="1" dirty="0"/>
        </a:p>
      </dgm:t>
    </dgm:pt>
    <dgm:pt modelId="{DEB61D5C-F630-DB4D-993C-417EBB596269}" type="parTrans" cxnId="{C4CA7849-3EF1-8245-9D6B-3571E7BE7177}">
      <dgm:prSet/>
      <dgm:spPr/>
      <dgm:t>
        <a:bodyPr/>
        <a:lstStyle/>
        <a:p>
          <a:endParaRPr lang="fr-FR"/>
        </a:p>
      </dgm:t>
    </dgm:pt>
    <dgm:pt modelId="{452AF2BA-FBFB-D64E-B763-7C51B187839F}" type="sibTrans" cxnId="{C4CA7849-3EF1-8245-9D6B-3571E7BE7177}">
      <dgm:prSet/>
      <dgm:spPr/>
      <dgm:t>
        <a:bodyPr/>
        <a:lstStyle/>
        <a:p>
          <a:endParaRPr lang="fr-FR"/>
        </a:p>
      </dgm:t>
    </dgm:pt>
    <dgm:pt modelId="{E73FD0F1-3C5F-9F4F-B2D0-4272D43B0E27}">
      <dgm:prSet custT="1"/>
      <dgm:spPr/>
      <dgm:t>
        <a:bodyPr/>
        <a:lstStyle/>
        <a:p>
          <a:r>
            <a:rPr lang="fr-BE" sz="2800" b="1" kern="1200" dirty="0">
              <a:solidFill>
                <a:srgbClr val="FFFFFF"/>
              </a:solidFill>
              <a:latin typeface="Univers Condensed Light"/>
              <a:ea typeface="+mn-ea"/>
              <a:cs typeface="+mn-cs"/>
            </a:rPr>
            <a:t>Participation décisionnelle </a:t>
          </a:r>
          <a:r>
            <a:rPr lang="fr-BE" sz="2800" kern="1200" dirty="0">
              <a:solidFill>
                <a:srgbClr val="FFFFFF"/>
              </a:solidFill>
              <a:latin typeface="Univers Condensed Light"/>
              <a:ea typeface="+mn-ea"/>
              <a:cs typeface="+mn-cs"/>
            </a:rPr>
            <a:t>dans les soins de santé </a:t>
          </a:r>
          <a:endParaRPr lang="en-US" sz="2800" kern="1200" dirty="0">
            <a:solidFill>
              <a:srgbClr val="FFFFFF"/>
            </a:solidFill>
            <a:latin typeface="Univers Condensed Light"/>
            <a:ea typeface="+mn-ea"/>
            <a:cs typeface="+mn-cs"/>
          </a:endParaRPr>
        </a:p>
      </dgm:t>
    </dgm:pt>
    <dgm:pt modelId="{C57BCB42-9D50-7E4B-BB2E-F0593553C549}" type="parTrans" cxnId="{7F2FA445-873A-C646-829B-06878C3040DB}">
      <dgm:prSet/>
      <dgm:spPr/>
      <dgm:t>
        <a:bodyPr/>
        <a:lstStyle/>
        <a:p>
          <a:endParaRPr lang="fr-FR"/>
        </a:p>
      </dgm:t>
    </dgm:pt>
    <dgm:pt modelId="{0BEE239C-3CC8-6640-8490-B5D704A4290E}" type="sibTrans" cxnId="{7F2FA445-873A-C646-829B-06878C3040DB}">
      <dgm:prSet/>
      <dgm:spPr/>
      <dgm:t>
        <a:bodyPr/>
        <a:lstStyle/>
        <a:p>
          <a:endParaRPr lang="fr-FR"/>
        </a:p>
      </dgm:t>
    </dgm:pt>
    <dgm:pt modelId="{4B4290B4-96E4-C549-810A-262B5878311C}">
      <dgm:prSet custT="1"/>
      <dgm:spPr>
        <a:solidFill>
          <a:srgbClr val="FFC000"/>
        </a:solidFill>
      </dgm:spPr>
      <dgm:t>
        <a:bodyPr/>
        <a:lstStyle/>
        <a:p>
          <a:r>
            <a:rPr lang="fr-BE" sz="2800" dirty="0"/>
            <a:t>Refinancement pour se professionnaliser</a:t>
          </a:r>
          <a:r>
            <a:rPr lang="fr-BE" sz="2500" dirty="0"/>
            <a:t>.</a:t>
          </a:r>
          <a:endParaRPr lang="en-US" sz="2500" dirty="0"/>
        </a:p>
      </dgm:t>
    </dgm:pt>
    <dgm:pt modelId="{E9E8DFFF-CA49-8D41-8704-D895E465D3F2}" type="parTrans" cxnId="{44BFE256-3387-F445-9BA6-0129AA168D1A}">
      <dgm:prSet/>
      <dgm:spPr/>
      <dgm:t>
        <a:bodyPr/>
        <a:lstStyle/>
        <a:p>
          <a:endParaRPr lang="fr-FR"/>
        </a:p>
      </dgm:t>
    </dgm:pt>
    <dgm:pt modelId="{46A818A5-F9CA-024A-BBB0-DC4F9D0A90D6}" type="sibTrans" cxnId="{44BFE256-3387-F445-9BA6-0129AA168D1A}">
      <dgm:prSet/>
      <dgm:spPr/>
      <dgm:t>
        <a:bodyPr/>
        <a:lstStyle/>
        <a:p>
          <a:endParaRPr lang="fr-FR"/>
        </a:p>
      </dgm:t>
    </dgm:pt>
    <dgm:pt modelId="{C6182785-B378-1645-994B-8F884551FE2A}">
      <dgm:prSet custT="1"/>
      <dgm:spPr>
        <a:solidFill>
          <a:srgbClr val="00B050"/>
        </a:solidFill>
      </dgm:spPr>
      <dgm:t>
        <a:bodyPr/>
        <a:lstStyle/>
        <a:p>
          <a:r>
            <a:rPr lang="fr-BE" sz="2800" dirty="0"/>
            <a:t>Contre-pouvoirs efficaces</a:t>
          </a:r>
          <a:endParaRPr lang="en-US" sz="2800" dirty="0"/>
        </a:p>
      </dgm:t>
    </dgm:pt>
    <dgm:pt modelId="{C4048E04-637F-6840-BC84-D49669F83CF6}" type="parTrans" cxnId="{19FF5E68-4EF8-CB40-BFF4-56858387E661}">
      <dgm:prSet/>
      <dgm:spPr/>
      <dgm:t>
        <a:bodyPr/>
        <a:lstStyle/>
        <a:p>
          <a:endParaRPr lang="fr-FR"/>
        </a:p>
      </dgm:t>
    </dgm:pt>
    <dgm:pt modelId="{575932B9-D795-7C4C-8918-77A7D45DF100}" type="sibTrans" cxnId="{19FF5E68-4EF8-CB40-BFF4-56858387E661}">
      <dgm:prSet/>
      <dgm:spPr/>
      <dgm:t>
        <a:bodyPr/>
        <a:lstStyle/>
        <a:p>
          <a:endParaRPr lang="fr-FR"/>
        </a:p>
      </dgm:t>
    </dgm:pt>
    <dgm:pt modelId="{85D2FA15-49D3-E740-88E1-01118023357A}" type="pres">
      <dgm:prSet presAssocID="{ED9B505C-1C71-A14E-8B4F-4FF4D0091B3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99C06CC6-E92D-8841-AE25-89C6557CAD6F}" type="pres">
      <dgm:prSet presAssocID="{DA163311-4BC6-9F42-8BF4-85FC9F957D9F}" presName="singleCycle" presStyleCnt="0"/>
      <dgm:spPr/>
    </dgm:pt>
    <dgm:pt modelId="{9CDA4F87-0DB3-1A45-AA49-63F6E16F6589}" type="pres">
      <dgm:prSet presAssocID="{DA163311-4BC6-9F42-8BF4-85FC9F957D9F}" presName="singleCenter" presStyleLbl="node1" presStyleIdx="0" presStyleCnt="4" custScaleX="136919" custScaleY="67266" custLinFactNeighborX="-670" custLinFactNeighborY="-11664">
        <dgm:presLayoutVars>
          <dgm:chMax val="7"/>
          <dgm:chPref val="7"/>
        </dgm:presLayoutVars>
      </dgm:prSet>
      <dgm:spPr/>
      <dgm:t>
        <a:bodyPr/>
        <a:lstStyle/>
        <a:p>
          <a:endParaRPr lang="fr-FR"/>
        </a:p>
      </dgm:t>
    </dgm:pt>
    <dgm:pt modelId="{0CD1E03F-2079-E94A-930B-C641D2DBFB24}" type="pres">
      <dgm:prSet presAssocID="{C57BCB42-9D50-7E4B-BB2E-F0593553C549}" presName="Name56" presStyleLbl="parChTrans1D2" presStyleIdx="0" presStyleCnt="3"/>
      <dgm:spPr/>
      <dgm:t>
        <a:bodyPr/>
        <a:lstStyle/>
        <a:p>
          <a:endParaRPr lang="fr-FR"/>
        </a:p>
      </dgm:t>
    </dgm:pt>
    <dgm:pt modelId="{B56636A7-573B-F541-AB0B-660AAB4B75C3}" type="pres">
      <dgm:prSet presAssocID="{E73FD0F1-3C5F-9F4F-B2D0-4272D43B0E27}" presName="text0" presStyleLbl="node1" presStyleIdx="1" presStyleCnt="4" custScaleX="254773" custScaleY="106307" custRadScaleRad="109259" custRadScaleInc="7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CD8C6E-11A8-184C-9D3F-7299E28431B4}" type="pres">
      <dgm:prSet presAssocID="{C4048E04-637F-6840-BC84-D49669F83CF6}" presName="Name56" presStyleLbl="parChTrans1D2" presStyleIdx="1" presStyleCnt="3"/>
      <dgm:spPr/>
      <dgm:t>
        <a:bodyPr/>
        <a:lstStyle/>
        <a:p>
          <a:endParaRPr lang="fr-FR"/>
        </a:p>
      </dgm:t>
    </dgm:pt>
    <dgm:pt modelId="{22704FCD-075F-DD4C-A24A-E2E9BCB078BA}" type="pres">
      <dgm:prSet presAssocID="{C6182785-B378-1645-994B-8F884551FE2A}" presName="text0" presStyleLbl="node1" presStyleIdx="2" presStyleCnt="4" custScaleX="226291" custRadScaleRad="121668" custRadScaleInc="-76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99962D-EA0E-3846-9F2B-0ABCCDC809A0}" type="pres">
      <dgm:prSet presAssocID="{E9E8DFFF-CA49-8D41-8704-D895E465D3F2}" presName="Name56" presStyleLbl="parChTrans1D2" presStyleIdx="2" presStyleCnt="3"/>
      <dgm:spPr/>
      <dgm:t>
        <a:bodyPr/>
        <a:lstStyle/>
        <a:p>
          <a:endParaRPr lang="fr-FR"/>
        </a:p>
      </dgm:t>
    </dgm:pt>
    <dgm:pt modelId="{A2EA6E24-308D-1A44-8716-5CD59B61AED8}" type="pres">
      <dgm:prSet presAssocID="{4B4290B4-96E4-C549-810A-262B5878311C}" presName="text0" presStyleLbl="node1" presStyleIdx="3" presStyleCnt="4" custScaleX="220945" custRadScaleRad="118884" custRadScaleInc="80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02F83E-BA7E-6340-933B-A3774E4D2DF8}" type="presOf" srcId="{4B4290B4-96E4-C549-810A-262B5878311C}" destId="{A2EA6E24-308D-1A44-8716-5CD59B61AED8}" srcOrd="0" destOrd="0" presId="urn:microsoft.com/office/officeart/2008/layout/RadialCluster"/>
    <dgm:cxn modelId="{19FF5E68-4EF8-CB40-BFF4-56858387E661}" srcId="{DA163311-4BC6-9F42-8BF4-85FC9F957D9F}" destId="{C6182785-B378-1645-994B-8F884551FE2A}" srcOrd="1" destOrd="0" parTransId="{C4048E04-637F-6840-BC84-D49669F83CF6}" sibTransId="{575932B9-D795-7C4C-8918-77A7D45DF100}"/>
    <dgm:cxn modelId="{18DAE2D0-C176-1343-863E-03EC4E66C7E9}" type="presOf" srcId="{E73FD0F1-3C5F-9F4F-B2D0-4272D43B0E27}" destId="{B56636A7-573B-F541-AB0B-660AAB4B75C3}" srcOrd="0" destOrd="0" presId="urn:microsoft.com/office/officeart/2008/layout/RadialCluster"/>
    <dgm:cxn modelId="{07A1BA87-667D-8046-AC91-61EA908E371D}" type="presOf" srcId="{E9E8DFFF-CA49-8D41-8704-D895E465D3F2}" destId="{F099962D-EA0E-3846-9F2B-0ABCCDC809A0}" srcOrd="0" destOrd="0" presId="urn:microsoft.com/office/officeart/2008/layout/RadialCluster"/>
    <dgm:cxn modelId="{C4CA7849-3EF1-8245-9D6B-3571E7BE7177}" srcId="{ED9B505C-1C71-A14E-8B4F-4FF4D0091B3A}" destId="{DA163311-4BC6-9F42-8BF4-85FC9F957D9F}" srcOrd="0" destOrd="0" parTransId="{DEB61D5C-F630-DB4D-993C-417EBB596269}" sibTransId="{452AF2BA-FBFB-D64E-B763-7C51B187839F}"/>
    <dgm:cxn modelId="{143878EF-9768-8D4A-8F46-56FB599FBDCB}" type="presOf" srcId="{ED9B505C-1C71-A14E-8B4F-4FF4D0091B3A}" destId="{85D2FA15-49D3-E740-88E1-01118023357A}" srcOrd="0" destOrd="0" presId="urn:microsoft.com/office/officeart/2008/layout/RadialCluster"/>
    <dgm:cxn modelId="{44BFE256-3387-F445-9BA6-0129AA168D1A}" srcId="{DA163311-4BC6-9F42-8BF4-85FC9F957D9F}" destId="{4B4290B4-96E4-C549-810A-262B5878311C}" srcOrd="2" destOrd="0" parTransId="{E9E8DFFF-CA49-8D41-8704-D895E465D3F2}" sibTransId="{46A818A5-F9CA-024A-BBB0-DC4F9D0A90D6}"/>
    <dgm:cxn modelId="{0AA33145-F98D-E046-9B5A-E35C7DC8D59D}" type="presOf" srcId="{C6182785-B378-1645-994B-8F884551FE2A}" destId="{22704FCD-075F-DD4C-A24A-E2E9BCB078BA}" srcOrd="0" destOrd="0" presId="urn:microsoft.com/office/officeart/2008/layout/RadialCluster"/>
    <dgm:cxn modelId="{9C533E23-96B6-0D4A-B739-4EF156E27360}" type="presOf" srcId="{DA163311-4BC6-9F42-8BF4-85FC9F957D9F}" destId="{9CDA4F87-0DB3-1A45-AA49-63F6E16F6589}" srcOrd="0" destOrd="0" presId="urn:microsoft.com/office/officeart/2008/layout/RadialCluster"/>
    <dgm:cxn modelId="{7F2FA445-873A-C646-829B-06878C3040DB}" srcId="{DA163311-4BC6-9F42-8BF4-85FC9F957D9F}" destId="{E73FD0F1-3C5F-9F4F-B2D0-4272D43B0E27}" srcOrd="0" destOrd="0" parTransId="{C57BCB42-9D50-7E4B-BB2E-F0593553C549}" sibTransId="{0BEE239C-3CC8-6640-8490-B5D704A4290E}"/>
    <dgm:cxn modelId="{8CA61163-0536-F546-9767-9ABFA1944C87}" type="presOf" srcId="{C4048E04-637F-6840-BC84-D49669F83CF6}" destId="{55CD8C6E-11A8-184C-9D3F-7299E28431B4}" srcOrd="0" destOrd="0" presId="urn:microsoft.com/office/officeart/2008/layout/RadialCluster"/>
    <dgm:cxn modelId="{6D218337-E28F-1548-AA3C-E49AB6402C7C}" type="presOf" srcId="{C57BCB42-9D50-7E4B-BB2E-F0593553C549}" destId="{0CD1E03F-2079-E94A-930B-C641D2DBFB24}" srcOrd="0" destOrd="0" presId="urn:microsoft.com/office/officeart/2008/layout/RadialCluster"/>
    <dgm:cxn modelId="{9A2F8D6F-92A9-0F42-A24A-B120BC93494A}" type="presParOf" srcId="{85D2FA15-49D3-E740-88E1-01118023357A}" destId="{99C06CC6-E92D-8841-AE25-89C6557CAD6F}" srcOrd="0" destOrd="0" presId="urn:microsoft.com/office/officeart/2008/layout/RadialCluster"/>
    <dgm:cxn modelId="{57BEC3F3-02E7-6B45-B3A3-E27445374946}" type="presParOf" srcId="{99C06CC6-E92D-8841-AE25-89C6557CAD6F}" destId="{9CDA4F87-0DB3-1A45-AA49-63F6E16F6589}" srcOrd="0" destOrd="0" presId="urn:microsoft.com/office/officeart/2008/layout/RadialCluster"/>
    <dgm:cxn modelId="{72066DA8-AF93-734F-BF56-ADB8EF3E46ED}" type="presParOf" srcId="{99C06CC6-E92D-8841-AE25-89C6557CAD6F}" destId="{0CD1E03F-2079-E94A-930B-C641D2DBFB24}" srcOrd="1" destOrd="0" presId="urn:microsoft.com/office/officeart/2008/layout/RadialCluster"/>
    <dgm:cxn modelId="{93B49F96-B0C5-854A-953F-526E39CC82ED}" type="presParOf" srcId="{99C06CC6-E92D-8841-AE25-89C6557CAD6F}" destId="{B56636A7-573B-F541-AB0B-660AAB4B75C3}" srcOrd="2" destOrd="0" presId="urn:microsoft.com/office/officeart/2008/layout/RadialCluster"/>
    <dgm:cxn modelId="{345072B4-3192-354B-BCD0-64FE22A9BF3B}" type="presParOf" srcId="{99C06CC6-E92D-8841-AE25-89C6557CAD6F}" destId="{55CD8C6E-11A8-184C-9D3F-7299E28431B4}" srcOrd="3" destOrd="0" presId="urn:microsoft.com/office/officeart/2008/layout/RadialCluster"/>
    <dgm:cxn modelId="{F40185D3-EB12-0141-9526-F395489EAE2C}" type="presParOf" srcId="{99C06CC6-E92D-8841-AE25-89C6557CAD6F}" destId="{22704FCD-075F-DD4C-A24A-E2E9BCB078BA}" srcOrd="4" destOrd="0" presId="urn:microsoft.com/office/officeart/2008/layout/RadialCluster"/>
    <dgm:cxn modelId="{DCEA2BB6-EE34-8D48-B975-5C8ADC0FA856}" type="presParOf" srcId="{99C06CC6-E92D-8841-AE25-89C6557CAD6F}" destId="{F099962D-EA0E-3846-9F2B-0ABCCDC809A0}" srcOrd="5" destOrd="0" presId="urn:microsoft.com/office/officeart/2008/layout/RadialCluster"/>
    <dgm:cxn modelId="{13DF1727-E940-CE42-8CA0-30F9E53E7F9D}" type="presParOf" srcId="{99C06CC6-E92D-8841-AE25-89C6557CAD6F}" destId="{A2EA6E24-308D-1A44-8716-5CD59B61AED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C2CAED-9BDC-1B40-80F5-5C5BD4BC07CF}" type="doc">
      <dgm:prSet loTypeId="urn:microsoft.com/office/officeart/2005/8/layout/radial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87B1286-39DA-1542-90A4-959B4FACC424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Au secteur pharmaceutique et à la recherche </a:t>
          </a:r>
        </a:p>
      </dgm:t>
    </dgm:pt>
    <dgm:pt modelId="{A5F67559-A15F-3847-9CEE-28EE2234AEEB}" type="parTrans" cxnId="{DF365AC8-2F6F-834E-901B-31CE8EE60491}">
      <dgm:prSet/>
      <dgm:spPr/>
      <dgm:t>
        <a:bodyPr/>
        <a:lstStyle/>
        <a:p>
          <a:endParaRPr lang="fr-FR"/>
        </a:p>
      </dgm:t>
    </dgm:pt>
    <dgm:pt modelId="{2609967E-3F70-CE49-8893-DBABB7486652}" type="sibTrans" cxnId="{DF365AC8-2F6F-834E-901B-31CE8EE60491}">
      <dgm:prSet/>
      <dgm:spPr/>
      <dgm:t>
        <a:bodyPr/>
        <a:lstStyle/>
        <a:p>
          <a:endParaRPr lang="fr-FR"/>
        </a:p>
      </dgm:t>
    </dgm:pt>
    <dgm:pt modelId="{5072304F-AD06-CA42-8C8E-838E621318AC}">
      <dgm:prSet/>
      <dgm:spPr>
        <a:solidFill>
          <a:srgbClr val="92D050"/>
        </a:solidFill>
      </dgm:spPr>
      <dgm:t>
        <a:bodyPr/>
        <a:lstStyle/>
        <a:p>
          <a:r>
            <a:rPr lang="fr-BE" dirty="0"/>
            <a:t>Aux professionnels de la santé</a:t>
          </a:r>
          <a:endParaRPr lang="fr-FR" dirty="0"/>
        </a:p>
      </dgm:t>
    </dgm:pt>
    <dgm:pt modelId="{AE06C5BF-046E-B745-95D4-429D63CE26B0}" type="parTrans" cxnId="{90F2C200-FB7F-1F4E-A23A-83D4119C7971}">
      <dgm:prSet/>
      <dgm:spPr/>
      <dgm:t>
        <a:bodyPr/>
        <a:lstStyle/>
        <a:p>
          <a:endParaRPr lang="fr-FR"/>
        </a:p>
      </dgm:t>
    </dgm:pt>
    <dgm:pt modelId="{8164F7A9-7DD2-E147-BD47-BCF3835A03BF}" type="sibTrans" cxnId="{90F2C200-FB7F-1F4E-A23A-83D4119C7971}">
      <dgm:prSet/>
      <dgm:spPr/>
      <dgm:t>
        <a:bodyPr/>
        <a:lstStyle/>
        <a:p>
          <a:endParaRPr lang="fr-FR"/>
        </a:p>
      </dgm:t>
    </dgm:pt>
    <dgm:pt modelId="{091F492F-3A5A-7144-9635-6AB0B8341023}">
      <dgm:prSet/>
      <dgm:spPr>
        <a:solidFill>
          <a:srgbClr val="00B0F0"/>
        </a:solidFill>
      </dgm:spPr>
      <dgm:t>
        <a:bodyPr/>
        <a:lstStyle/>
        <a:p>
          <a:r>
            <a:rPr lang="fr-BE" dirty="0"/>
            <a:t>Aux politiques</a:t>
          </a:r>
          <a:endParaRPr lang="fr-FR" dirty="0"/>
        </a:p>
      </dgm:t>
    </dgm:pt>
    <dgm:pt modelId="{DF1B7993-192A-E941-B39A-E095DFE94663}" type="parTrans" cxnId="{6FAB6889-6809-6A4F-BB86-BA43406B51F3}">
      <dgm:prSet/>
      <dgm:spPr/>
      <dgm:t>
        <a:bodyPr/>
        <a:lstStyle/>
        <a:p>
          <a:endParaRPr lang="fr-FR"/>
        </a:p>
      </dgm:t>
    </dgm:pt>
    <dgm:pt modelId="{5797AC46-D215-E543-881B-47E9D0C4EC9B}" type="sibTrans" cxnId="{6FAB6889-6809-6A4F-BB86-BA43406B51F3}">
      <dgm:prSet/>
      <dgm:spPr/>
      <dgm:t>
        <a:bodyPr/>
        <a:lstStyle/>
        <a:p>
          <a:endParaRPr lang="fr-FR"/>
        </a:p>
      </dgm:t>
    </dgm:pt>
    <dgm:pt modelId="{2119280F-2EC6-C144-9DB2-29B0452EAA81}" type="pres">
      <dgm:prSet presAssocID="{29C2CAED-9BDC-1B40-80F5-5C5BD4BC07C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7C1A255-9BD5-334E-B171-5C4C2645B17E}" type="pres">
      <dgm:prSet presAssocID="{29C2CAED-9BDC-1B40-80F5-5C5BD4BC07CF}" presName="cycle" presStyleCnt="0"/>
      <dgm:spPr/>
    </dgm:pt>
    <dgm:pt modelId="{C11CE5D9-C67F-804E-91AF-CABB42875FBF}" type="pres">
      <dgm:prSet presAssocID="{29C2CAED-9BDC-1B40-80F5-5C5BD4BC07CF}" presName="centerShape" presStyleCnt="0"/>
      <dgm:spPr/>
    </dgm:pt>
    <dgm:pt modelId="{486238EF-B71C-1440-8517-177816EF5633}" type="pres">
      <dgm:prSet presAssocID="{29C2CAED-9BDC-1B40-80F5-5C5BD4BC07CF}" presName="connSite" presStyleLbl="node1" presStyleIdx="0" presStyleCnt="4"/>
      <dgm:spPr/>
    </dgm:pt>
    <dgm:pt modelId="{5B721C1A-1578-E044-8505-6D8AFA0E870D}" type="pres">
      <dgm:prSet presAssocID="{29C2CAED-9BDC-1B40-80F5-5C5BD4BC07CF}" presName="visible" presStyleLbl="node1" presStyleIdx="0" presStyleCnt="4" custLinFactNeighborX="-1527" custLinFactNeighborY="0"/>
      <dgm:spPr/>
    </dgm:pt>
    <dgm:pt modelId="{A805EB11-554B-8F43-917D-A6A8FBF90373}" type="pres">
      <dgm:prSet presAssocID="{AE06C5BF-046E-B745-95D4-429D63CE26B0}" presName="Name25" presStyleLbl="parChTrans1D1" presStyleIdx="0" presStyleCnt="3"/>
      <dgm:spPr/>
      <dgm:t>
        <a:bodyPr/>
        <a:lstStyle/>
        <a:p>
          <a:endParaRPr lang="fr-FR"/>
        </a:p>
      </dgm:t>
    </dgm:pt>
    <dgm:pt modelId="{5EC43DE0-0515-3245-8F77-80AA7A8D453E}" type="pres">
      <dgm:prSet presAssocID="{5072304F-AD06-CA42-8C8E-838E621318AC}" presName="node" presStyleCnt="0"/>
      <dgm:spPr/>
    </dgm:pt>
    <dgm:pt modelId="{DF4B0A9D-F263-E546-ACAB-DAA2539D1BE9}" type="pres">
      <dgm:prSet presAssocID="{5072304F-AD06-CA42-8C8E-838E621318AC}" presName="parentNode" presStyleLbl="node1" presStyleIdx="1" presStyleCnt="4" custScaleX="163134" custLinFactX="3628" custLinFactNeighborX="100000" custLinFactNeighborY="86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8ECFA2-2516-134A-A627-DB4C67EEE921}" type="pres">
      <dgm:prSet presAssocID="{5072304F-AD06-CA42-8C8E-838E621318AC}" presName="childNode" presStyleLbl="revTx" presStyleIdx="0" presStyleCnt="0">
        <dgm:presLayoutVars>
          <dgm:bulletEnabled val="1"/>
        </dgm:presLayoutVars>
      </dgm:prSet>
      <dgm:spPr/>
    </dgm:pt>
    <dgm:pt modelId="{F0A10612-6682-9A4B-9821-58E66EB9C94D}" type="pres">
      <dgm:prSet presAssocID="{DF1B7993-192A-E941-B39A-E095DFE94663}" presName="Name25" presStyleLbl="parChTrans1D1" presStyleIdx="1" presStyleCnt="3"/>
      <dgm:spPr/>
      <dgm:t>
        <a:bodyPr/>
        <a:lstStyle/>
        <a:p>
          <a:endParaRPr lang="fr-FR"/>
        </a:p>
      </dgm:t>
    </dgm:pt>
    <dgm:pt modelId="{08BB5E01-12C9-FA46-8BFF-D4DD7494FF8D}" type="pres">
      <dgm:prSet presAssocID="{091F492F-3A5A-7144-9635-6AB0B8341023}" presName="node" presStyleCnt="0"/>
      <dgm:spPr/>
    </dgm:pt>
    <dgm:pt modelId="{B3D1C5D6-41FD-4C49-9DCE-3C3C54BCCC26}" type="pres">
      <dgm:prSet presAssocID="{091F492F-3A5A-7144-9635-6AB0B8341023}" presName="parentNode" presStyleLbl="node1" presStyleIdx="2" presStyleCnt="4" custScaleX="148102" custLinFactNeighborX="75511" custLinFactNeighborY="-526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85D1DD-30D9-D044-9AF1-D7B05497C5FD}" type="pres">
      <dgm:prSet presAssocID="{091F492F-3A5A-7144-9635-6AB0B8341023}" presName="childNode" presStyleLbl="revTx" presStyleIdx="0" presStyleCnt="0">
        <dgm:presLayoutVars>
          <dgm:bulletEnabled val="1"/>
        </dgm:presLayoutVars>
      </dgm:prSet>
      <dgm:spPr/>
    </dgm:pt>
    <dgm:pt modelId="{C7EDA560-92C0-BB4F-8841-9A420604B9F7}" type="pres">
      <dgm:prSet presAssocID="{A5F67559-A15F-3847-9CEE-28EE2234AEEB}" presName="Name25" presStyleLbl="parChTrans1D1" presStyleIdx="2" presStyleCnt="3"/>
      <dgm:spPr/>
      <dgm:t>
        <a:bodyPr/>
        <a:lstStyle/>
        <a:p>
          <a:endParaRPr lang="fr-FR"/>
        </a:p>
      </dgm:t>
    </dgm:pt>
    <dgm:pt modelId="{16FB65A4-D330-4146-9357-218C8A3622B1}" type="pres">
      <dgm:prSet presAssocID="{187B1286-39DA-1542-90A4-959B4FACC424}" presName="node" presStyleCnt="0"/>
      <dgm:spPr/>
    </dgm:pt>
    <dgm:pt modelId="{1375BC92-2A6C-3247-ACC6-E0ED601993AD}" type="pres">
      <dgm:prSet presAssocID="{187B1286-39DA-1542-90A4-959B4FACC424}" presName="parentNode" presStyleLbl="node1" presStyleIdx="3" presStyleCnt="4" custScaleX="156298" custLinFactX="6638" custLinFactNeighborX="100000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76B2E3-2B0C-704F-A18C-1165209D040A}" type="pres">
      <dgm:prSet presAssocID="{187B1286-39DA-1542-90A4-959B4FACC424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67E31E9A-9929-0F41-913B-A7E3D8D76FBF}" type="presOf" srcId="{091F492F-3A5A-7144-9635-6AB0B8341023}" destId="{B3D1C5D6-41FD-4C49-9DCE-3C3C54BCCC26}" srcOrd="0" destOrd="0" presId="urn:microsoft.com/office/officeart/2005/8/layout/radial2"/>
    <dgm:cxn modelId="{0E427806-5026-AB4B-9D79-A61C2C412BAF}" type="presOf" srcId="{5072304F-AD06-CA42-8C8E-838E621318AC}" destId="{DF4B0A9D-F263-E546-ACAB-DAA2539D1BE9}" srcOrd="0" destOrd="0" presId="urn:microsoft.com/office/officeart/2005/8/layout/radial2"/>
    <dgm:cxn modelId="{2FB8F531-8810-9D44-9371-9E245D08BCF7}" type="presOf" srcId="{187B1286-39DA-1542-90A4-959B4FACC424}" destId="{1375BC92-2A6C-3247-ACC6-E0ED601993AD}" srcOrd="0" destOrd="0" presId="urn:microsoft.com/office/officeart/2005/8/layout/radial2"/>
    <dgm:cxn modelId="{1371ED38-3708-C44E-9D21-4AE88505E20B}" type="presOf" srcId="{29C2CAED-9BDC-1B40-80F5-5C5BD4BC07CF}" destId="{2119280F-2EC6-C144-9DB2-29B0452EAA81}" srcOrd="0" destOrd="0" presId="urn:microsoft.com/office/officeart/2005/8/layout/radial2"/>
    <dgm:cxn modelId="{90F2C200-FB7F-1F4E-A23A-83D4119C7971}" srcId="{29C2CAED-9BDC-1B40-80F5-5C5BD4BC07CF}" destId="{5072304F-AD06-CA42-8C8E-838E621318AC}" srcOrd="0" destOrd="0" parTransId="{AE06C5BF-046E-B745-95D4-429D63CE26B0}" sibTransId="{8164F7A9-7DD2-E147-BD47-BCF3835A03BF}"/>
    <dgm:cxn modelId="{6FAB6889-6809-6A4F-BB86-BA43406B51F3}" srcId="{29C2CAED-9BDC-1B40-80F5-5C5BD4BC07CF}" destId="{091F492F-3A5A-7144-9635-6AB0B8341023}" srcOrd="1" destOrd="0" parTransId="{DF1B7993-192A-E941-B39A-E095DFE94663}" sibTransId="{5797AC46-D215-E543-881B-47E9D0C4EC9B}"/>
    <dgm:cxn modelId="{BCADCFE0-DB1D-F44B-8677-780DF1A14C55}" type="presOf" srcId="{DF1B7993-192A-E941-B39A-E095DFE94663}" destId="{F0A10612-6682-9A4B-9821-58E66EB9C94D}" srcOrd="0" destOrd="0" presId="urn:microsoft.com/office/officeart/2005/8/layout/radial2"/>
    <dgm:cxn modelId="{E50F81B9-9A60-DE40-9841-D2AB6DA1A210}" type="presOf" srcId="{A5F67559-A15F-3847-9CEE-28EE2234AEEB}" destId="{C7EDA560-92C0-BB4F-8841-9A420604B9F7}" srcOrd="0" destOrd="0" presId="urn:microsoft.com/office/officeart/2005/8/layout/radial2"/>
    <dgm:cxn modelId="{DF365AC8-2F6F-834E-901B-31CE8EE60491}" srcId="{29C2CAED-9BDC-1B40-80F5-5C5BD4BC07CF}" destId="{187B1286-39DA-1542-90A4-959B4FACC424}" srcOrd="2" destOrd="0" parTransId="{A5F67559-A15F-3847-9CEE-28EE2234AEEB}" sibTransId="{2609967E-3F70-CE49-8893-DBABB7486652}"/>
    <dgm:cxn modelId="{8A3E75D4-76DC-D542-8EBB-74D6B2491DD0}" type="presOf" srcId="{AE06C5BF-046E-B745-95D4-429D63CE26B0}" destId="{A805EB11-554B-8F43-917D-A6A8FBF90373}" srcOrd="0" destOrd="0" presId="urn:microsoft.com/office/officeart/2005/8/layout/radial2"/>
    <dgm:cxn modelId="{178EA19B-A910-584A-B232-9C1D7D10685E}" type="presParOf" srcId="{2119280F-2EC6-C144-9DB2-29B0452EAA81}" destId="{97C1A255-9BD5-334E-B171-5C4C2645B17E}" srcOrd="0" destOrd="0" presId="urn:microsoft.com/office/officeart/2005/8/layout/radial2"/>
    <dgm:cxn modelId="{0A5C6C25-B056-F845-AE55-161D91E5789F}" type="presParOf" srcId="{97C1A255-9BD5-334E-B171-5C4C2645B17E}" destId="{C11CE5D9-C67F-804E-91AF-CABB42875FBF}" srcOrd="0" destOrd="0" presId="urn:microsoft.com/office/officeart/2005/8/layout/radial2"/>
    <dgm:cxn modelId="{317C5F8E-3FE2-0A4E-95EF-768895D6C10F}" type="presParOf" srcId="{C11CE5D9-C67F-804E-91AF-CABB42875FBF}" destId="{486238EF-B71C-1440-8517-177816EF5633}" srcOrd="0" destOrd="0" presId="urn:microsoft.com/office/officeart/2005/8/layout/radial2"/>
    <dgm:cxn modelId="{0D84E5D0-00CF-A14C-A4D8-490C31601075}" type="presParOf" srcId="{C11CE5D9-C67F-804E-91AF-CABB42875FBF}" destId="{5B721C1A-1578-E044-8505-6D8AFA0E870D}" srcOrd="1" destOrd="0" presId="urn:microsoft.com/office/officeart/2005/8/layout/radial2"/>
    <dgm:cxn modelId="{2CA7A3B0-B05E-8042-AFC4-DF85CE2B225C}" type="presParOf" srcId="{97C1A255-9BD5-334E-B171-5C4C2645B17E}" destId="{A805EB11-554B-8F43-917D-A6A8FBF90373}" srcOrd="1" destOrd="0" presId="urn:microsoft.com/office/officeart/2005/8/layout/radial2"/>
    <dgm:cxn modelId="{E8421992-39FD-304E-B1B4-28AB5DCA8E56}" type="presParOf" srcId="{97C1A255-9BD5-334E-B171-5C4C2645B17E}" destId="{5EC43DE0-0515-3245-8F77-80AA7A8D453E}" srcOrd="2" destOrd="0" presId="urn:microsoft.com/office/officeart/2005/8/layout/radial2"/>
    <dgm:cxn modelId="{DFA1D984-B9E3-284C-9432-24820A6BDA89}" type="presParOf" srcId="{5EC43DE0-0515-3245-8F77-80AA7A8D453E}" destId="{DF4B0A9D-F263-E546-ACAB-DAA2539D1BE9}" srcOrd="0" destOrd="0" presId="urn:microsoft.com/office/officeart/2005/8/layout/radial2"/>
    <dgm:cxn modelId="{BA82E021-2727-F446-9AE2-A4DC0DF033E4}" type="presParOf" srcId="{5EC43DE0-0515-3245-8F77-80AA7A8D453E}" destId="{7F8ECFA2-2516-134A-A627-DB4C67EEE921}" srcOrd="1" destOrd="0" presId="urn:microsoft.com/office/officeart/2005/8/layout/radial2"/>
    <dgm:cxn modelId="{7CE80237-DF7C-C240-9C83-26A820CBD1C4}" type="presParOf" srcId="{97C1A255-9BD5-334E-B171-5C4C2645B17E}" destId="{F0A10612-6682-9A4B-9821-58E66EB9C94D}" srcOrd="3" destOrd="0" presId="urn:microsoft.com/office/officeart/2005/8/layout/radial2"/>
    <dgm:cxn modelId="{69C57D39-D643-0247-BFEF-2EFF3282D30E}" type="presParOf" srcId="{97C1A255-9BD5-334E-B171-5C4C2645B17E}" destId="{08BB5E01-12C9-FA46-8BFF-D4DD7494FF8D}" srcOrd="4" destOrd="0" presId="urn:microsoft.com/office/officeart/2005/8/layout/radial2"/>
    <dgm:cxn modelId="{E3A1F29D-5046-344C-80ED-61AD3E92A48F}" type="presParOf" srcId="{08BB5E01-12C9-FA46-8BFF-D4DD7494FF8D}" destId="{B3D1C5D6-41FD-4C49-9DCE-3C3C54BCCC26}" srcOrd="0" destOrd="0" presId="urn:microsoft.com/office/officeart/2005/8/layout/radial2"/>
    <dgm:cxn modelId="{7197D291-DAEC-0348-B0D5-6672E7C12FCF}" type="presParOf" srcId="{08BB5E01-12C9-FA46-8BFF-D4DD7494FF8D}" destId="{8A85D1DD-30D9-D044-9AF1-D7B05497C5FD}" srcOrd="1" destOrd="0" presId="urn:microsoft.com/office/officeart/2005/8/layout/radial2"/>
    <dgm:cxn modelId="{D2564E6A-1FE0-7647-BE5D-86D550C1BA4C}" type="presParOf" srcId="{97C1A255-9BD5-334E-B171-5C4C2645B17E}" destId="{C7EDA560-92C0-BB4F-8841-9A420604B9F7}" srcOrd="5" destOrd="0" presId="urn:microsoft.com/office/officeart/2005/8/layout/radial2"/>
    <dgm:cxn modelId="{2A0C049E-7932-C243-B64A-39EEF430F176}" type="presParOf" srcId="{97C1A255-9BD5-334E-B171-5C4C2645B17E}" destId="{16FB65A4-D330-4146-9357-218C8A3622B1}" srcOrd="6" destOrd="0" presId="urn:microsoft.com/office/officeart/2005/8/layout/radial2"/>
    <dgm:cxn modelId="{D9BEA34C-16AD-324B-A20D-F2EC4E6A0B85}" type="presParOf" srcId="{16FB65A4-D330-4146-9357-218C8A3622B1}" destId="{1375BC92-2A6C-3247-ACC6-E0ED601993AD}" srcOrd="0" destOrd="0" presId="urn:microsoft.com/office/officeart/2005/8/layout/radial2"/>
    <dgm:cxn modelId="{4C3EF7F8-2B36-8142-9DE2-6D18C6CE4B06}" type="presParOf" srcId="{16FB65A4-D330-4146-9357-218C8A3622B1}" destId="{AD76B2E3-2B0C-704F-A18C-1165209D040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47E249-36D4-3A4A-B527-A33705DD62F1}" type="doc">
      <dgm:prSet loTypeId="urn:microsoft.com/office/officeart/2005/8/layout/vList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9CD96A2-E3D8-2F44-AAF7-A909A0D14354}">
      <dgm:prSet phldrT="[Texte]" custT="1"/>
      <dgm:spPr>
        <a:solidFill>
          <a:srgbClr val="92D050"/>
        </a:solidFill>
      </dgm:spPr>
      <dgm:t>
        <a:bodyPr/>
        <a:lstStyle/>
        <a:p>
          <a:r>
            <a:rPr lang="fr-FR" sz="2800" b="1" dirty="0"/>
            <a:t>	1.  LIMITER LES ABUS </a:t>
          </a:r>
        </a:p>
        <a:p>
          <a:r>
            <a:rPr lang="fr-BE" sz="2400" dirty="0"/>
            <a:t>« L’humiligence » devrait </a:t>
          </a:r>
          <a:r>
            <a:rPr lang="fr-BE" sz="2400" b="1" dirty="0"/>
            <a:t>être le guide pour toute personne qui, de par ses connaissances, peut en abuser sans même que l</a:t>
          </a:r>
          <a:r>
            <a:rPr lang="fr-BE" sz="2400" dirty="0"/>
            <a:t>’autre ne s’en rende compte »</a:t>
          </a:r>
          <a:endParaRPr lang="fr-FR" sz="2800" b="1" dirty="0"/>
        </a:p>
      </dgm:t>
    </dgm:pt>
    <dgm:pt modelId="{5DA4A5FC-0A1D-AE44-A92F-447823BCF4B3}" type="parTrans" cxnId="{F1F7F8EC-9CC5-2743-8538-D86264564321}">
      <dgm:prSet/>
      <dgm:spPr/>
      <dgm:t>
        <a:bodyPr/>
        <a:lstStyle/>
        <a:p>
          <a:endParaRPr lang="fr-FR"/>
        </a:p>
      </dgm:t>
    </dgm:pt>
    <dgm:pt modelId="{DD70A884-D1ED-5B4D-BD79-118BF49DC300}" type="sibTrans" cxnId="{F1F7F8EC-9CC5-2743-8538-D86264564321}">
      <dgm:prSet/>
      <dgm:spPr/>
      <dgm:t>
        <a:bodyPr/>
        <a:lstStyle/>
        <a:p>
          <a:endParaRPr lang="fr-FR"/>
        </a:p>
      </dgm:t>
    </dgm:pt>
    <dgm:pt modelId="{08872548-7648-304A-9372-B3EA6451F23D}">
      <dgm:prSet phldrT="[Texte]" custT="1"/>
      <dgm:spPr/>
      <dgm:t>
        <a:bodyPr/>
        <a:lstStyle/>
        <a:p>
          <a:r>
            <a:rPr lang="fr-BE" sz="2800" dirty="0"/>
            <a:t>	2. APPRENDRE DU PATIENT </a:t>
          </a:r>
          <a:endParaRPr lang="fr-FR" sz="2800" dirty="0"/>
        </a:p>
      </dgm:t>
    </dgm:pt>
    <dgm:pt modelId="{531F1026-F327-6D4F-96FA-F49E0CF52E15}" type="parTrans" cxnId="{2E947426-E1F5-3D4B-85FA-2143261817C6}">
      <dgm:prSet/>
      <dgm:spPr/>
      <dgm:t>
        <a:bodyPr/>
        <a:lstStyle/>
        <a:p>
          <a:endParaRPr lang="fr-FR"/>
        </a:p>
      </dgm:t>
    </dgm:pt>
    <dgm:pt modelId="{93D57273-DED2-C542-97F7-3A32C98F7A6E}" type="sibTrans" cxnId="{2E947426-E1F5-3D4B-85FA-2143261817C6}">
      <dgm:prSet/>
      <dgm:spPr/>
      <dgm:t>
        <a:bodyPr/>
        <a:lstStyle/>
        <a:p>
          <a:endParaRPr lang="fr-FR"/>
        </a:p>
      </dgm:t>
    </dgm:pt>
    <dgm:pt modelId="{7B6A92D4-E236-4F47-A9FD-7EC2D4D78C6B}">
      <dgm:prSet phldrT="[Texte]"/>
      <dgm:spPr/>
      <dgm:t>
        <a:bodyPr/>
        <a:lstStyle/>
        <a:p>
          <a:pPr>
            <a:buNone/>
          </a:pPr>
          <a:endParaRPr lang="fr-FR" sz="1600" dirty="0"/>
        </a:p>
      </dgm:t>
    </dgm:pt>
    <dgm:pt modelId="{345AD4F2-C30F-A748-B532-D645FA5740A4}" type="parTrans" cxnId="{D37F40E9-F35E-5946-A71F-814F1D82E413}">
      <dgm:prSet/>
      <dgm:spPr/>
      <dgm:t>
        <a:bodyPr/>
        <a:lstStyle/>
        <a:p>
          <a:endParaRPr lang="fr-FR"/>
        </a:p>
      </dgm:t>
    </dgm:pt>
    <dgm:pt modelId="{7A46FC66-9BE1-174C-97DF-014F1119E72F}" type="sibTrans" cxnId="{D37F40E9-F35E-5946-A71F-814F1D82E413}">
      <dgm:prSet/>
      <dgm:spPr/>
      <dgm:t>
        <a:bodyPr/>
        <a:lstStyle/>
        <a:p>
          <a:endParaRPr lang="fr-FR"/>
        </a:p>
      </dgm:t>
    </dgm:pt>
    <dgm:pt modelId="{F70F32CB-0487-D64E-84DF-7A084B17CEDA}">
      <dgm:prSet phldrT="[Texte]" custT="1"/>
      <dgm:spPr>
        <a:solidFill>
          <a:srgbClr val="FFC000"/>
        </a:solidFill>
      </dgm:spPr>
      <dgm:t>
        <a:bodyPr/>
        <a:lstStyle/>
        <a:p>
          <a:pPr algn="ctr"/>
          <a:r>
            <a:rPr lang="fr-FR" sz="2600" b="1" dirty="0"/>
            <a:t>	3. </a:t>
          </a:r>
          <a:r>
            <a:rPr lang="fr-FR" sz="2800" b="1" dirty="0"/>
            <a:t>PATIENT ACTEURS DE DÉCISION DU MONDE DE LA SANTÉ </a:t>
          </a:r>
          <a:endParaRPr lang="fr-FR" sz="2600" b="1" dirty="0"/>
        </a:p>
      </dgm:t>
    </dgm:pt>
    <dgm:pt modelId="{D69286C3-A66F-D348-9E47-1685EAE93EF7}" type="parTrans" cxnId="{357DDCD8-1D9B-3747-BA07-41B19811C7F6}">
      <dgm:prSet/>
      <dgm:spPr/>
      <dgm:t>
        <a:bodyPr/>
        <a:lstStyle/>
        <a:p>
          <a:endParaRPr lang="fr-FR"/>
        </a:p>
      </dgm:t>
    </dgm:pt>
    <dgm:pt modelId="{7EC13A73-6659-E247-B71F-EC2D1FF50847}" type="sibTrans" cxnId="{357DDCD8-1D9B-3747-BA07-41B19811C7F6}">
      <dgm:prSet/>
      <dgm:spPr/>
      <dgm:t>
        <a:bodyPr/>
        <a:lstStyle/>
        <a:p>
          <a:endParaRPr lang="fr-FR"/>
        </a:p>
      </dgm:t>
    </dgm:pt>
    <dgm:pt modelId="{6ED450C4-3088-7549-B3C1-8F6B4135F1B7}">
      <dgm:prSet custT="1"/>
      <dgm:spPr/>
      <dgm:t>
        <a:bodyPr/>
        <a:lstStyle/>
        <a:p>
          <a:pPr>
            <a:buNone/>
          </a:pPr>
          <a:r>
            <a:rPr lang="fr-BE" sz="2400" dirty="0">
              <a:sym typeface="Wingdings" pitchFamily="2" charset="2"/>
            </a:rPr>
            <a:t> </a:t>
          </a:r>
          <a:r>
            <a:rPr lang="fr-BE" sz="2400" dirty="0"/>
            <a:t>Renforce l’</a:t>
          </a:r>
          <a:r>
            <a:rPr lang="fr-BE" sz="2400" dirty="0" err="1"/>
            <a:t>autodétermination</a:t>
          </a:r>
          <a:r>
            <a:rPr lang="fr-BE" sz="2400" dirty="0"/>
            <a:t> du patient</a:t>
          </a:r>
        </a:p>
      </dgm:t>
    </dgm:pt>
    <dgm:pt modelId="{67BEF82B-89F8-A046-B397-A5AFB759FFFE}" type="parTrans" cxnId="{5948AF19-465D-9144-88E4-D3F66767154A}">
      <dgm:prSet/>
      <dgm:spPr/>
      <dgm:t>
        <a:bodyPr/>
        <a:lstStyle/>
        <a:p>
          <a:endParaRPr lang="fr-FR"/>
        </a:p>
      </dgm:t>
    </dgm:pt>
    <dgm:pt modelId="{06469668-ADD8-284A-813C-75E093F35005}" type="sibTrans" cxnId="{5948AF19-465D-9144-88E4-D3F66767154A}">
      <dgm:prSet/>
      <dgm:spPr/>
      <dgm:t>
        <a:bodyPr/>
        <a:lstStyle/>
        <a:p>
          <a:endParaRPr lang="fr-FR"/>
        </a:p>
      </dgm:t>
    </dgm:pt>
    <dgm:pt modelId="{5CA8D290-965A-D24B-8E39-F3265F3CFBB9}">
      <dgm:prSet custT="1"/>
      <dgm:spPr>
        <a:solidFill>
          <a:srgbClr val="FFC000"/>
        </a:solidFill>
      </dgm:spPr>
      <dgm:t>
        <a:bodyPr/>
        <a:lstStyle/>
        <a:p>
          <a:pPr algn="l"/>
          <a:r>
            <a:rPr lang="fr-BE" sz="2400" dirty="0"/>
            <a:t>Individuel</a:t>
          </a:r>
        </a:p>
      </dgm:t>
    </dgm:pt>
    <dgm:pt modelId="{B332BAE3-76AB-E24F-906C-67CF26732A47}" type="parTrans" cxnId="{F2689B36-FDCD-C442-BA93-881151EEE9B5}">
      <dgm:prSet/>
      <dgm:spPr/>
      <dgm:t>
        <a:bodyPr/>
        <a:lstStyle/>
        <a:p>
          <a:endParaRPr lang="fr-FR"/>
        </a:p>
      </dgm:t>
    </dgm:pt>
    <dgm:pt modelId="{338501E8-A2C8-ED47-97ED-4A096AF6AA0D}" type="sibTrans" cxnId="{F2689B36-FDCD-C442-BA93-881151EEE9B5}">
      <dgm:prSet/>
      <dgm:spPr/>
      <dgm:t>
        <a:bodyPr/>
        <a:lstStyle/>
        <a:p>
          <a:endParaRPr lang="fr-FR"/>
        </a:p>
      </dgm:t>
    </dgm:pt>
    <dgm:pt modelId="{F6F9C24D-C5F9-E542-B937-199EC3E1698E}">
      <dgm:prSet custT="1"/>
      <dgm:spPr>
        <a:solidFill>
          <a:srgbClr val="FFC000"/>
        </a:solidFill>
      </dgm:spPr>
      <dgm:t>
        <a:bodyPr/>
        <a:lstStyle/>
        <a:p>
          <a:pPr algn="l"/>
          <a:r>
            <a:rPr lang="fr-BE" sz="2400" dirty="0" err="1"/>
            <a:t>Sociétal</a:t>
          </a:r>
          <a:r>
            <a:rPr lang="fr-BE" sz="2400" dirty="0"/>
            <a:t> par les associations </a:t>
          </a:r>
        </a:p>
      </dgm:t>
    </dgm:pt>
    <dgm:pt modelId="{BC41874D-2DEC-244F-A115-67FE77C409DB}" type="parTrans" cxnId="{C115B8AB-F631-0F47-B9FB-E79F3BFD84AA}">
      <dgm:prSet/>
      <dgm:spPr/>
      <dgm:t>
        <a:bodyPr/>
        <a:lstStyle/>
        <a:p>
          <a:endParaRPr lang="fr-FR"/>
        </a:p>
      </dgm:t>
    </dgm:pt>
    <dgm:pt modelId="{2EE9597A-A502-F64A-BC0C-8FA17D172C4C}" type="sibTrans" cxnId="{C115B8AB-F631-0F47-B9FB-E79F3BFD84AA}">
      <dgm:prSet/>
      <dgm:spPr/>
      <dgm:t>
        <a:bodyPr/>
        <a:lstStyle/>
        <a:p>
          <a:endParaRPr lang="fr-FR"/>
        </a:p>
      </dgm:t>
    </dgm:pt>
    <dgm:pt modelId="{F4C913EF-DADE-E942-829B-5E0A537D79DF}">
      <dgm:prSet custT="1"/>
      <dgm:spPr/>
      <dgm:t>
        <a:bodyPr/>
        <a:lstStyle/>
        <a:p>
          <a:pPr>
            <a:buNone/>
          </a:pPr>
          <a:r>
            <a:rPr lang="fr-BE" sz="2400" dirty="0">
              <a:sym typeface="Wingdings" pitchFamily="2" charset="2"/>
            </a:rPr>
            <a:t> </a:t>
          </a:r>
          <a:r>
            <a:rPr lang="fr-BE" sz="2400" dirty="0"/>
            <a:t>Consolide la relation soignant-soigné. </a:t>
          </a:r>
          <a:endParaRPr lang="fr-BE" sz="1600" dirty="0"/>
        </a:p>
      </dgm:t>
    </dgm:pt>
    <dgm:pt modelId="{0F1F2F30-AE54-2240-BB06-B4F2DBD3AE30}" type="parTrans" cxnId="{9EBA342F-144F-5643-A7D8-70AB9442E855}">
      <dgm:prSet/>
      <dgm:spPr/>
      <dgm:t>
        <a:bodyPr/>
        <a:lstStyle/>
        <a:p>
          <a:endParaRPr lang="fr-FR"/>
        </a:p>
      </dgm:t>
    </dgm:pt>
    <dgm:pt modelId="{4DC7ABE5-CAE1-834C-8E07-FEC6775EA09D}" type="sibTrans" cxnId="{9EBA342F-144F-5643-A7D8-70AB9442E855}">
      <dgm:prSet/>
      <dgm:spPr/>
      <dgm:t>
        <a:bodyPr/>
        <a:lstStyle/>
        <a:p>
          <a:endParaRPr lang="fr-FR"/>
        </a:p>
      </dgm:t>
    </dgm:pt>
    <dgm:pt modelId="{9380DF63-EF98-624E-9191-9504428C5956}" type="pres">
      <dgm:prSet presAssocID="{1C47E249-36D4-3A4A-B527-A33705DD62F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60C2D2F-6CE1-D348-88BE-4DF0A0BFF344}" type="pres">
      <dgm:prSet presAssocID="{19CD96A2-E3D8-2F44-AAF7-A909A0D14354}" presName="comp" presStyleCnt="0"/>
      <dgm:spPr/>
    </dgm:pt>
    <dgm:pt modelId="{137B54DC-16A9-0845-8CC2-C36148DC3AEC}" type="pres">
      <dgm:prSet presAssocID="{19CD96A2-E3D8-2F44-AAF7-A909A0D14354}" presName="box" presStyleLbl="node1" presStyleIdx="0" presStyleCnt="3"/>
      <dgm:spPr/>
      <dgm:t>
        <a:bodyPr/>
        <a:lstStyle/>
        <a:p>
          <a:endParaRPr lang="fr-FR"/>
        </a:p>
      </dgm:t>
    </dgm:pt>
    <dgm:pt modelId="{43273452-81DD-2741-B6CD-516032D0E752}" type="pres">
      <dgm:prSet presAssocID="{19CD96A2-E3D8-2F44-AAF7-A909A0D14354}" presName="img" presStyleLbl="f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B196CC31-8380-4F42-80ED-32FA8E1EAC34}" type="pres">
      <dgm:prSet presAssocID="{19CD96A2-E3D8-2F44-AAF7-A909A0D1435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855857-AA36-6749-908F-B3E65764A7AD}" type="pres">
      <dgm:prSet presAssocID="{DD70A884-D1ED-5B4D-BD79-118BF49DC300}" presName="spacer" presStyleCnt="0"/>
      <dgm:spPr/>
    </dgm:pt>
    <dgm:pt modelId="{2124A645-2B7E-4C44-A1F8-477E3C2A08B9}" type="pres">
      <dgm:prSet presAssocID="{08872548-7648-304A-9372-B3EA6451F23D}" presName="comp" presStyleCnt="0"/>
      <dgm:spPr/>
    </dgm:pt>
    <dgm:pt modelId="{7B6370FD-AAA3-D44C-9BDD-F0DD701204E0}" type="pres">
      <dgm:prSet presAssocID="{08872548-7648-304A-9372-B3EA6451F23D}" presName="box" presStyleLbl="node1" presStyleIdx="1" presStyleCnt="3"/>
      <dgm:spPr/>
      <dgm:t>
        <a:bodyPr/>
        <a:lstStyle/>
        <a:p>
          <a:endParaRPr lang="fr-FR"/>
        </a:p>
      </dgm:t>
    </dgm:pt>
    <dgm:pt modelId="{8E9FC0E1-6D04-7041-9AB3-CCEA9F15F5B5}" type="pres">
      <dgm:prSet presAssocID="{08872548-7648-304A-9372-B3EA6451F23D}" presName="img" presStyleLbl="fgImgPlace1" presStyleIdx="1" presStyleCnt="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EBB039CE-EA10-5941-BDC9-D4F2F599B439}" type="pres">
      <dgm:prSet presAssocID="{08872548-7648-304A-9372-B3EA6451F23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D53782-A663-D54F-805F-1B4461C3D401}" type="pres">
      <dgm:prSet presAssocID="{93D57273-DED2-C542-97F7-3A32C98F7A6E}" presName="spacer" presStyleCnt="0"/>
      <dgm:spPr/>
    </dgm:pt>
    <dgm:pt modelId="{C5FC8D6B-EF0A-9244-AD48-A3158F3220A0}" type="pres">
      <dgm:prSet presAssocID="{F70F32CB-0487-D64E-84DF-7A084B17CEDA}" presName="comp" presStyleCnt="0"/>
      <dgm:spPr/>
    </dgm:pt>
    <dgm:pt modelId="{667233CC-4448-9B44-AEB5-44F7982EF6F4}" type="pres">
      <dgm:prSet presAssocID="{F70F32CB-0487-D64E-84DF-7A084B17CEDA}" presName="box" presStyleLbl="node1" presStyleIdx="2" presStyleCnt="3"/>
      <dgm:spPr/>
      <dgm:t>
        <a:bodyPr/>
        <a:lstStyle/>
        <a:p>
          <a:endParaRPr lang="fr-FR"/>
        </a:p>
      </dgm:t>
    </dgm:pt>
    <dgm:pt modelId="{FA996062-0C8F-E241-A2BA-537ADAEA74C1}" type="pres">
      <dgm:prSet presAssocID="{F70F32CB-0487-D64E-84DF-7A084B17CEDA}" presName="img" presStyleLbl="fgImgPlac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BDB370DA-7726-E949-84EF-89D99ACBAB57}" type="pres">
      <dgm:prSet presAssocID="{F70F32CB-0487-D64E-84DF-7A084B17CED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37F40E9-F35E-5946-A71F-814F1D82E413}" srcId="{08872548-7648-304A-9372-B3EA6451F23D}" destId="{7B6A92D4-E236-4F47-A9FD-7EC2D4D78C6B}" srcOrd="0" destOrd="0" parTransId="{345AD4F2-C30F-A748-B532-D645FA5740A4}" sibTransId="{7A46FC66-9BE1-174C-97DF-014F1119E72F}"/>
    <dgm:cxn modelId="{08EA4AB6-666B-2C4A-AE6F-9148612FD4FB}" type="presOf" srcId="{08872548-7648-304A-9372-B3EA6451F23D}" destId="{EBB039CE-EA10-5941-BDC9-D4F2F599B439}" srcOrd="1" destOrd="0" presId="urn:microsoft.com/office/officeart/2005/8/layout/vList4"/>
    <dgm:cxn modelId="{F1F7F8EC-9CC5-2743-8538-D86264564321}" srcId="{1C47E249-36D4-3A4A-B527-A33705DD62F1}" destId="{19CD96A2-E3D8-2F44-AAF7-A909A0D14354}" srcOrd="0" destOrd="0" parTransId="{5DA4A5FC-0A1D-AE44-A92F-447823BCF4B3}" sibTransId="{DD70A884-D1ED-5B4D-BD79-118BF49DC300}"/>
    <dgm:cxn modelId="{CC2051FF-0B86-5C41-895A-13D414113006}" type="presOf" srcId="{F70F32CB-0487-D64E-84DF-7A084B17CEDA}" destId="{BDB370DA-7726-E949-84EF-89D99ACBAB57}" srcOrd="1" destOrd="0" presId="urn:microsoft.com/office/officeart/2005/8/layout/vList4"/>
    <dgm:cxn modelId="{10E813C5-AA7A-1F44-AEF3-D510A7BC5720}" type="presOf" srcId="{1C47E249-36D4-3A4A-B527-A33705DD62F1}" destId="{9380DF63-EF98-624E-9191-9504428C5956}" srcOrd="0" destOrd="0" presId="urn:microsoft.com/office/officeart/2005/8/layout/vList4"/>
    <dgm:cxn modelId="{AA12408E-3A1F-1943-B927-AFA8E4AE131A}" type="presOf" srcId="{F4C913EF-DADE-E942-829B-5E0A537D79DF}" destId="{7B6370FD-AAA3-D44C-9BDD-F0DD701204E0}" srcOrd="0" destOrd="3" presId="urn:microsoft.com/office/officeart/2005/8/layout/vList4"/>
    <dgm:cxn modelId="{19F5662B-766F-7A4A-8436-66E5B1822DFE}" type="presOf" srcId="{7B6A92D4-E236-4F47-A9FD-7EC2D4D78C6B}" destId="{7B6370FD-AAA3-D44C-9BDD-F0DD701204E0}" srcOrd="0" destOrd="1" presId="urn:microsoft.com/office/officeart/2005/8/layout/vList4"/>
    <dgm:cxn modelId="{6674EB9A-DA45-AF4A-8C68-5A2ED626FC44}" type="presOf" srcId="{F4C913EF-DADE-E942-829B-5E0A537D79DF}" destId="{EBB039CE-EA10-5941-BDC9-D4F2F599B439}" srcOrd="1" destOrd="3" presId="urn:microsoft.com/office/officeart/2005/8/layout/vList4"/>
    <dgm:cxn modelId="{C115B8AB-F631-0F47-B9FB-E79F3BFD84AA}" srcId="{F70F32CB-0487-D64E-84DF-7A084B17CEDA}" destId="{F6F9C24D-C5F9-E542-B937-199EC3E1698E}" srcOrd="1" destOrd="0" parTransId="{BC41874D-2DEC-244F-A115-67FE77C409DB}" sibTransId="{2EE9597A-A502-F64A-BC0C-8FA17D172C4C}"/>
    <dgm:cxn modelId="{04972350-2D21-BB48-8953-E1B195BC61A1}" type="presOf" srcId="{19CD96A2-E3D8-2F44-AAF7-A909A0D14354}" destId="{B196CC31-8380-4F42-80ED-32FA8E1EAC34}" srcOrd="1" destOrd="0" presId="urn:microsoft.com/office/officeart/2005/8/layout/vList4"/>
    <dgm:cxn modelId="{95B2C09C-E287-2A4F-9BA9-B78CFFBBA7A3}" type="presOf" srcId="{08872548-7648-304A-9372-B3EA6451F23D}" destId="{7B6370FD-AAA3-D44C-9BDD-F0DD701204E0}" srcOrd="0" destOrd="0" presId="urn:microsoft.com/office/officeart/2005/8/layout/vList4"/>
    <dgm:cxn modelId="{C137F015-9F40-8A49-B7A0-E73251D5375A}" type="presOf" srcId="{6ED450C4-3088-7549-B3C1-8F6B4135F1B7}" destId="{7B6370FD-AAA3-D44C-9BDD-F0DD701204E0}" srcOrd="0" destOrd="2" presId="urn:microsoft.com/office/officeart/2005/8/layout/vList4"/>
    <dgm:cxn modelId="{A2479B38-6061-CA43-A9B4-3C6E27E7374C}" type="presOf" srcId="{5CA8D290-965A-D24B-8E39-F3265F3CFBB9}" destId="{BDB370DA-7726-E949-84EF-89D99ACBAB57}" srcOrd="1" destOrd="1" presId="urn:microsoft.com/office/officeart/2005/8/layout/vList4"/>
    <dgm:cxn modelId="{357DDCD8-1D9B-3747-BA07-41B19811C7F6}" srcId="{1C47E249-36D4-3A4A-B527-A33705DD62F1}" destId="{F70F32CB-0487-D64E-84DF-7A084B17CEDA}" srcOrd="2" destOrd="0" parTransId="{D69286C3-A66F-D348-9E47-1685EAE93EF7}" sibTransId="{7EC13A73-6659-E247-B71F-EC2D1FF50847}"/>
    <dgm:cxn modelId="{5948AF19-465D-9144-88E4-D3F66767154A}" srcId="{08872548-7648-304A-9372-B3EA6451F23D}" destId="{6ED450C4-3088-7549-B3C1-8F6B4135F1B7}" srcOrd="1" destOrd="0" parTransId="{67BEF82B-89F8-A046-B397-A5AFB759FFFE}" sibTransId="{06469668-ADD8-284A-813C-75E093F35005}"/>
    <dgm:cxn modelId="{9EBA342F-144F-5643-A7D8-70AB9442E855}" srcId="{08872548-7648-304A-9372-B3EA6451F23D}" destId="{F4C913EF-DADE-E942-829B-5E0A537D79DF}" srcOrd="2" destOrd="0" parTransId="{0F1F2F30-AE54-2240-BB06-B4F2DBD3AE30}" sibTransId="{4DC7ABE5-CAE1-834C-8E07-FEC6775EA09D}"/>
    <dgm:cxn modelId="{CE6A4A40-D573-9842-BB8A-2A1CD8857C4A}" type="presOf" srcId="{7B6A92D4-E236-4F47-A9FD-7EC2D4D78C6B}" destId="{EBB039CE-EA10-5941-BDC9-D4F2F599B439}" srcOrd="1" destOrd="1" presId="urn:microsoft.com/office/officeart/2005/8/layout/vList4"/>
    <dgm:cxn modelId="{EC851403-59F4-3546-8A9D-88F5500940F5}" type="presOf" srcId="{F6F9C24D-C5F9-E542-B937-199EC3E1698E}" destId="{667233CC-4448-9B44-AEB5-44F7982EF6F4}" srcOrd="0" destOrd="2" presId="urn:microsoft.com/office/officeart/2005/8/layout/vList4"/>
    <dgm:cxn modelId="{9793BCCE-CB96-894E-859D-841E34D0FEC0}" type="presOf" srcId="{19CD96A2-E3D8-2F44-AAF7-A909A0D14354}" destId="{137B54DC-16A9-0845-8CC2-C36148DC3AEC}" srcOrd="0" destOrd="0" presId="urn:microsoft.com/office/officeart/2005/8/layout/vList4"/>
    <dgm:cxn modelId="{2E947426-E1F5-3D4B-85FA-2143261817C6}" srcId="{1C47E249-36D4-3A4A-B527-A33705DD62F1}" destId="{08872548-7648-304A-9372-B3EA6451F23D}" srcOrd="1" destOrd="0" parTransId="{531F1026-F327-6D4F-96FA-F49E0CF52E15}" sibTransId="{93D57273-DED2-C542-97F7-3A32C98F7A6E}"/>
    <dgm:cxn modelId="{17296BB2-F5A5-A242-B341-6C0244E82976}" type="presOf" srcId="{6ED450C4-3088-7549-B3C1-8F6B4135F1B7}" destId="{EBB039CE-EA10-5941-BDC9-D4F2F599B439}" srcOrd="1" destOrd="2" presId="urn:microsoft.com/office/officeart/2005/8/layout/vList4"/>
    <dgm:cxn modelId="{F2689B36-FDCD-C442-BA93-881151EEE9B5}" srcId="{F70F32CB-0487-D64E-84DF-7A084B17CEDA}" destId="{5CA8D290-965A-D24B-8E39-F3265F3CFBB9}" srcOrd="0" destOrd="0" parTransId="{B332BAE3-76AB-E24F-906C-67CF26732A47}" sibTransId="{338501E8-A2C8-ED47-97ED-4A096AF6AA0D}"/>
    <dgm:cxn modelId="{4059BE0C-8D78-6E42-BE23-667398A554A5}" type="presOf" srcId="{5CA8D290-965A-D24B-8E39-F3265F3CFBB9}" destId="{667233CC-4448-9B44-AEB5-44F7982EF6F4}" srcOrd="0" destOrd="1" presId="urn:microsoft.com/office/officeart/2005/8/layout/vList4"/>
    <dgm:cxn modelId="{F5AB1799-B5EA-114C-8671-87E9B63D6502}" type="presOf" srcId="{F70F32CB-0487-D64E-84DF-7A084B17CEDA}" destId="{667233CC-4448-9B44-AEB5-44F7982EF6F4}" srcOrd="0" destOrd="0" presId="urn:microsoft.com/office/officeart/2005/8/layout/vList4"/>
    <dgm:cxn modelId="{6855BE88-8F10-3848-A2FF-C35D3A2381F6}" type="presOf" srcId="{F6F9C24D-C5F9-E542-B937-199EC3E1698E}" destId="{BDB370DA-7726-E949-84EF-89D99ACBAB57}" srcOrd="1" destOrd="2" presId="urn:microsoft.com/office/officeart/2005/8/layout/vList4"/>
    <dgm:cxn modelId="{958CF749-483D-7540-A7E4-98121FE7F1E6}" type="presParOf" srcId="{9380DF63-EF98-624E-9191-9504428C5956}" destId="{F60C2D2F-6CE1-D348-88BE-4DF0A0BFF344}" srcOrd="0" destOrd="0" presId="urn:microsoft.com/office/officeart/2005/8/layout/vList4"/>
    <dgm:cxn modelId="{A75C0D20-9A9E-6B45-AD68-548DD756161C}" type="presParOf" srcId="{F60C2D2F-6CE1-D348-88BE-4DF0A0BFF344}" destId="{137B54DC-16A9-0845-8CC2-C36148DC3AEC}" srcOrd="0" destOrd="0" presId="urn:microsoft.com/office/officeart/2005/8/layout/vList4"/>
    <dgm:cxn modelId="{99FEE01F-064A-184F-A07C-4CCF5B973F7A}" type="presParOf" srcId="{F60C2D2F-6CE1-D348-88BE-4DF0A0BFF344}" destId="{43273452-81DD-2741-B6CD-516032D0E752}" srcOrd="1" destOrd="0" presId="urn:microsoft.com/office/officeart/2005/8/layout/vList4"/>
    <dgm:cxn modelId="{69162195-C55E-1248-962B-36DEDD463C71}" type="presParOf" srcId="{F60C2D2F-6CE1-D348-88BE-4DF0A0BFF344}" destId="{B196CC31-8380-4F42-80ED-32FA8E1EAC34}" srcOrd="2" destOrd="0" presId="urn:microsoft.com/office/officeart/2005/8/layout/vList4"/>
    <dgm:cxn modelId="{6168FD9D-224F-AB4E-B7BD-056A6563B29E}" type="presParOf" srcId="{9380DF63-EF98-624E-9191-9504428C5956}" destId="{4C855857-AA36-6749-908F-B3E65764A7AD}" srcOrd="1" destOrd="0" presId="urn:microsoft.com/office/officeart/2005/8/layout/vList4"/>
    <dgm:cxn modelId="{AF51D17D-5E48-2648-B1D1-7B20FEC2CC3F}" type="presParOf" srcId="{9380DF63-EF98-624E-9191-9504428C5956}" destId="{2124A645-2B7E-4C44-A1F8-477E3C2A08B9}" srcOrd="2" destOrd="0" presId="urn:microsoft.com/office/officeart/2005/8/layout/vList4"/>
    <dgm:cxn modelId="{50FFF511-A395-B545-B792-A259A5B8F247}" type="presParOf" srcId="{2124A645-2B7E-4C44-A1F8-477E3C2A08B9}" destId="{7B6370FD-AAA3-D44C-9BDD-F0DD701204E0}" srcOrd="0" destOrd="0" presId="urn:microsoft.com/office/officeart/2005/8/layout/vList4"/>
    <dgm:cxn modelId="{7444F1C3-48F1-7546-BC30-2902980D6456}" type="presParOf" srcId="{2124A645-2B7E-4C44-A1F8-477E3C2A08B9}" destId="{8E9FC0E1-6D04-7041-9AB3-CCEA9F15F5B5}" srcOrd="1" destOrd="0" presId="urn:microsoft.com/office/officeart/2005/8/layout/vList4"/>
    <dgm:cxn modelId="{BF6F12EB-95CF-DC41-8F32-4C2CE7B2D709}" type="presParOf" srcId="{2124A645-2B7E-4C44-A1F8-477E3C2A08B9}" destId="{EBB039CE-EA10-5941-BDC9-D4F2F599B439}" srcOrd="2" destOrd="0" presId="urn:microsoft.com/office/officeart/2005/8/layout/vList4"/>
    <dgm:cxn modelId="{3B2F2A25-5E88-3C47-97B3-BDB33BE80028}" type="presParOf" srcId="{9380DF63-EF98-624E-9191-9504428C5956}" destId="{69D53782-A663-D54F-805F-1B4461C3D401}" srcOrd="3" destOrd="0" presId="urn:microsoft.com/office/officeart/2005/8/layout/vList4"/>
    <dgm:cxn modelId="{BC3827A5-FCB3-B546-A826-A6C22F352C26}" type="presParOf" srcId="{9380DF63-EF98-624E-9191-9504428C5956}" destId="{C5FC8D6B-EF0A-9244-AD48-A3158F3220A0}" srcOrd="4" destOrd="0" presId="urn:microsoft.com/office/officeart/2005/8/layout/vList4"/>
    <dgm:cxn modelId="{9BBE0C9F-8A03-7042-8BB8-CDEAF3A9A120}" type="presParOf" srcId="{C5FC8D6B-EF0A-9244-AD48-A3158F3220A0}" destId="{667233CC-4448-9B44-AEB5-44F7982EF6F4}" srcOrd="0" destOrd="0" presId="urn:microsoft.com/office/officeart/2005/8/layout/vList4"/>
    <dgm:cxn modelId="{1FB3393E-C45A-F046-A9DE-045A929CE026}" type="presParOf" srcId="{C5FC8D6B-EF0A-9244-AD48-A3158F3220A0}" destId="{FA996062-0C8F-E241-A2BA-537ADAEA74C1}" srcOrd="1" destOrd="0" presId="urn:microsoft.com/office/officeart/2005/8/layout/vList4"/>
    <dgm:cxn modelId="{D8F1185C-4E81-A948-B8AD-9B5CA42F0192}" type="presParOf" srcId="{C5FC8D6B-EF0A-9244-AD48-A3158F3220A0}" destId="{BDB370DA-7726-E949-84EF-89D99ACBAB5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4A4B3-AF53-7041-8930-2BD772B30190}">
      <dsp:nvSpPr>
        <dsp:cNvPr id="0" name=""/>
        <dsp:cNvSpPr/>
      </dsp:nvSpPr>
      <dsp:spPr>
        <a:xfrm>
          <a:off x="664542" y="28222"/>
          <a:ext cx="4871715" cy="4871715"/>
        </a:xfrm>
        <a:prstGeom prst="circularArrow">
          <a:avLst>
            <a:gd name="adj1" fmla="val 5544"/>
            <a:gd name="adj2" fmla="val 330680"/>
            <a:gd name="adj3" fmla="val 13811062"/>
            <a:gd name="adj4" fmla="val 1736461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D19E4-3A7E-7940-A37A-56361F6A9A30}">
      <dsp:nvSpPr>
        <dsp:cNvPr id="0" name=""/>
        <dsp:cNvSpPr/>
      </dsp:nvSpPr>
      <dsp:spPr>
        <a:xfrm>
          <a:off x="1977110" y="56799"/>
          <a:ext cx="2246578" cy="1123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Infirmière SIAMU Philosophe spécialisée éthique biomédicale</a:t>
          </a:r>
        </a:p>
      </dsp:txBody>
      <dsp:txXfrm>
        <a:off x="2031944" y="111633"/>
        <a:ext cx="2136910" cy="1013621"/>
      </dsp:txXfrm>
    </dsp:sp>
    <dsp:sp modelId="{89A07519-6142-F549-A977-28205CCB51F8}">
      <dsp:nvSpPr>
        <dsp:cNvPr id="0" name=""/>
        <dsp:cNvSpPr/>
      </dsp:nvSpPr>
      <dsp:spPr>
        <a:xfrm>
          <a:off x="3952921" y="1492310"/>
          <a:ext cx="2246578" cy="1123289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Enseignante HELHA paramédical IESCA</a:t>
          </a:r>
        </a:p>
      </dsp:txBody>
      <dsp:txXfrm>
        <a:off x="4007755" y="1547144"/>
        <a:ext cx="2136910" cy="1013621"/>
      </dsp:txXfrm>
    </dsp:sp>
    <dsp:sp modelId="{41BF02B8-878E-FF47-B59B-3B9B1E3155CA}">
      <dsp:nvSpPr>
        <dsp:cNvPr id="0" name=""/>
        <dsp:cNvSpPr/>
      </dsp:nvSpPr>
      <dsp:spPr>
        <a:xfrm>
          <a:off x="3688619" y="3543213"/>
          <a:ext cx="2246578" cy="1123289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Membre d’un comité d’éthique hospitalier</a:t>
          </a:r>
        </a:p>
      </dsp:txBody>
      <dsp:txXfrm>
        <a:off x="3743453" y="3598047"/>
        <a:ext cx="2136910" cy="1013621"/>
      </dsp:txXfrm>
    </dsp:sp>
    <dsp:sp modelId="{41AB2DA3-B893-114D-ACF2-B22467BFE3C1}">
      <dsp:nvSpPr>
        <dsp:cNvPr id="0" name=""/>
        <dsp:cNvSpPr/>
      </dsp:nvSpPr>
      <dsp:spPr>
        <a:xfrm>
          <a:off x="580846" y="3596081"/>
          <a:ext cx="2246578" cy="1123289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Patiente maladies rares depuis 20 ans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>
              <a:sym typeface="Wingdings" pitchFamily="2" charset="2"/>
            </a:rPr>
            <a:t> Livre en 2019</a:t>
          </a:r>
          <a:endParaRPr lang="fr-FR" sz="1800" kern="1200" dirty="0"/>
        </a:p>
      </dsp:txBody>
      <dsp:txXfrm>
        <a:off x="635680" y="3650915"/>
        <a:ext cx="2136910" cy="1013621"/>
      </dsp:txXfrm>
    </dsp:sp>
    <dsp:sp modelId="{F0C514FC-9B1B-6943-A1E7-137668D710C6}">
      <dsp:nvSpPr>
        <dsp:cNvPr id="0" name=""/>
        <dsp:cNvSpPr/>
      </dsp:nvSpPr>
      <dsp:spPr>
        <a:xfrm>
          <a:off x="1299" y="1492310"/>
          <a:ext cx="2246578" cy="112328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Administratrice Association de patients RDB  </a:t>
          </a:r>
          <a:r>
            <a:rPr lang="fr-FR" sz="1400" kern="1200" dirty="0"/>
            <a:t>(Rare </a:t>
          </a:r>
          <a:r>
            <a:rPr lang="fr-FR" sz="1400" kern="1200" dirty="0" err="1"/>
            <a:t>Disorders</a:t>
          </a:r>
          <a:r>
            <a:rPr lang="fr-FR" sz="1400" kern="1200" dirty="0"/>
            <a:t> </a:t>
          </a:r>
          <a:r>
            <a:rPr lang="fr-FR" sz="1400" kern="1200" dirty="0" err="1"/>
            <a:t>Belgium</a:t>
          </a:r>
          <a:r>
            <a:rPr lang="fr-FR" sz="1400" kern="1200" dirty="0"/>
            <a:t>)</a:t>
          </a:r>
          <a:endParaRPr lang="fr-FR" sz="1800" kern="1200" dirty="0"/>
        </a:p>
      </dsp:txBody>
      <dsp:txXfrm>
        <a:off x="56133" y="1547144"/>
        <a:ext cx="2136910" cy="1013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0AAAF-3B35-CB4C-880E-44176D02CE30}">
      <dsp:nvSpPr>
        <dsp:cNvPr id="0" name=""/>
        <dsp:cNvSpPr/>
      </dsp:nvSpPr>
      <dsp:spPr>
        <a:xfrm>
          <a:off x="4415909" y="296914"/>
          <a:ext cx="2979692" cy="1942401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300" b="1" kern="1200" dirty="0"/>
            <a:t>L’INTELLIGENCE EXISTENTIELLE </a:t>
          </a:r>
          <a:r>
            <a:rPr lang="fr-BE" sz="2300" kern="1200" dirty="0"/>
            <a:t>(questionnement sur la vie, la mort...) </a:t>
          </a:r>
        </a:p>
      </dsp:txBody>
      <dsp:txXfrm>
        <a:off x="4510729" y="391734"/>
        <a:ext cx="2790052" cy="1752761"/>
      </dsp:txXfrm>
    </dsp:sp>
    <dsp:sp modelId="{4E3F6A31-14B0-9341-9687-EDBC9490D43F}">
      <dsp:nvSpPr>
        <dsp:cNvPr id="0" name=""/>
        <dsp:cNvSpPr/>
      </dsp:nvSpPr>
      <dsp:spPr>
        <a:xfrm>
          <a:off x="5296207" y="1802259"/>
          <a:ext cx="5772076" cy="5772076"/>
        </a:xfrm>
        <a:custGeom>
          <a:avLst/>
          <a:gdLst/>
          <a:ahLst/>
          <a:cxnLst/>
          <a:rect l="0" t="0" r="0" b="0"/>
          <a:pathLst>
            <a:path>
              <a:moveTo>
                <a:pt x="2119485" y="103662"/>
              </a:moveTo>
              <a:arcTo wR="2886038" hR="2886038" stAng="15275818" swAng="249268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DB4FB-E304-0A46-BCE6-DF0740EA594F}">
      <dsp:nvSpPr>
        <dsp:cNvPr id="0" name=""/>
        <dsp:cNvSpPr/>
      </dsp:nvSpPr>
      <dsp:spPr>
        <a:xfrm>
          <a:off x="8207277" y="2106740"/>
          <a:ext cx="3076801" cy="1964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300" b="1" kern="1200" dirty="0"/>
            <a:t>L’INTELLIGENCE LOGICO-MATHÉMATIQUE </a:t>
          </a:r>
          <a:r>
            <a:rPr lang="fr-BE" sz="2300" kern="1200" dirty="0"/>
            <a:t>(raisonner, calculer, organiser...)</a:t>
          </a:r>
        </a:p>
      </dsp:txBody>
      <dsp:txXfrm>
        <a:off x="8303173" y="2202636"/>
        <a:ext cx="2885009" cy="1772655"/>
      </dsp:txXfrm>
    </dsp:sp>
    <dsp:sp modelId="{BE1E9282-B7D2-A14B-B173-E7CF6CAB0BD4}">
      <dsp:nvSpPr>
        <dsp:cNvPr id="0" name=""/>
        <dsp:cNvSpPr/>
      </dsp:nvSpPr>
      <dsp:spPr>
        <a:xfrm>
          <a:off x="5088197" y="-1075846"/>
          <a:ext cx="5772076" cy="5772076"/>
        </a:xfrm>
        <a:custGeom>
          <a:avLst/>
          <a:gdLst/>
          <a:ahLst/>
          <a:cxnLst/>
          <a:rect l="0" t="0" r="0" b="0"/>
          <a:pathLst>
            <a:path>
              <a:moveTo>
                <a:pt x="4670743" y="5154086"/>
              </a:moveTo>
              <a:arcTo wR="2886038" hR="2886038" stAng="3108068" swAng="133662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08646-E77A-BE41-8CAF-4028F622DC1C}">
      <dsp:nvSpPr>
        <dsp:cNvPr id="0" name=""/>
        <dsp:cNvSpPr/>
      </dsp:nvSpPr>
      <dsp:spPr>
        <a:xfrm>
          <a:off x="6865830" y="4588612"/>
          <a:ext cx="2841492" cy="1871528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300" b="1" kern="1200" dirty="0"/>
            <a:t>L’INTELLIGENCE VERBO-LINGUISTIQUE </a:t>
          </a:r>
          <a:r>
            <a:rPr lang="fr-BE" sz="2300" kern="1200" dirty="0"/>
            <a:t>(utilisation des mots et du langage) </a:t>
          </a:r>
          <a:endParaRPr lang="fr-FR" sz="2300" kern="1200" dirty="0"/>
        </a:p>
      </dsp:txBody>
      <dsp:txXfrm>
        <a:off x="6957190" y="4679972"/>
        <a:ext cx="2658772" cy="1688808"/>
      </dsp:txXfrm>
    </dsp:sp>
    <dsp:sp modelId="{71448FB3-EB97-3F41-9035-62A0F1877B79}">
      <dsp:nvSpPr>
        <dsp:cNvPr id="0" name=""/>
        <dsp:cNvSpPr/>
      </dsp:nvSpPr>
      <dsp:spPr>
        <a:xfrm>
          <a:off x="4250452" y="688632"/>
          <a:ext cx="5772076" cy="5772076"/>
        </a:xfrm>
        <a:custGeom>
          <a:avLst/>
          <a:gdLst/>
          <a:ahLst/>
          <a:cxnLst/>
          <a:rect l="0" t="0" r="0" b="0"/>
          <a:pathLst>
            <a:path>
              <a:moveTo>
                <a:pt x="2928768" y="5771760"/>
              </a:moveTo>
              <a:arcTo wR="2886038" hR="2886038" stAng="5349100" swAng="171893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C472C-7680-814A-A316-B6DEE12707C9}">
      <dsp:nvSpPr>
        <dsp:cNvPr id="0" name=""/>
        <dsp:cNvSpPr/>
      </dsp:nvSpPr>
      <dsp:spPr>
        <a:xfrm>
          <a:off x="2800360" y="4690823"/>
          <a:ext cx="2977226" cy="1890629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300" b="1" kern="1200" dirty="0"/>
            <a:t>L’INTELLIGENCE INTRAPERSONNELLE </a:t>
          </a:r>
          <a:r>
            <a:rPr lang="fr-BE" sz="2300" kern="1200" dirty="0"/>
            <a:t>(avoir conscience de ses forces et faiblesses) </a:t>
          </a:r>
        </a:p>
      </dsp:txBody>
      <dsp:txXfrm>
        <a:off x="2892653" y="4783116"/>
        <a:ext cx="2792640" cy="1706043"/>
      </dsp:txXfrm>
    </dsp:sp>
    <dsp:sp modelId="{A90FFEFF-8646-9A4C-ADC8-AD022F2B9E27}">
      <dsp:nvSpPr>
        <dsp:cNvPr id="0" name=""/>
        <dsp:cNvSpPr/>
      </dsp:nvSpPr>
      <dsp:spPr>
        <a:xfrm>
          <a:off x="1086343" y="-1046246"/>
          <a:ext cx="5772076" cy="5772076"/>
        </a:xfrm>
        <a:custGeom>
          <a:avLst/>
          <a:gdLst/>
          <a:ahLst/>
          <a:cxnLst/>
          <a:rect l="0" t="0" r="0" b="0"/>
          <a:pathLst>
            <a:path>
              <a:moveTo>
                <a:pt x="2423939" y="5734841"/>
              </a:moveTo>
              <a:arcTo wR="2886038" hR="2886038" stAng="5952816" swAng="166700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5A278-9043-B342-B039-3A3876D9A303}">
      <dsp:nvSpPr>
        <dsp:cNvPr id="0" name=""/>
        <dsp:cNvSpPr/>
      </dsp:nvSpPr>
      <dsp:spPr>
        <a:xfrm>
          <a:off x="679829" y="2121438"/>
          <a:ext cx="3110829" cy="201480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300" b="1" kern="1200" dirty="0"/>
            <a:t>L’INTELLIGENCE INTERPERSONNELLE </a:t>
          </a:r>
          <a:r>
            <a:rPr lang="fr-BE" sz="2300" kern="1200" dirty="0"/>
            <a:t>(être sensible aux autres)</a:t>
          </a:r>
          <a:endParaRPr lang="fr-FR" sz="2300" kern="1200" dirty="0"/>
        </a:p>
      </dsp:txBody>
      <dsp:txXfrm>
        <a:off x="778184" y="2219793"/>
        <a:ext cx="2914119" cy="1818095"/>
      </dsp:txXfrm>
    </dsp:sp>
    <dsp:sp modelId="{33892E4A-23FB-784A-95DC-60FF63B25BBD}">
      <dsp:nvSpPr>
        <dsp:cNvPr id="0" name=""/>
        <dsp:cNvSpPr/>
      </dsp:nvSpPr>
      <dsp:spPr>
        <a:xfrm>
          <a:off x="1238362" y="1653307"/>
          <a:ext cx="5772076" cy="5772076"/>
        </a:xfrm>
        <a:custGeom>
          <a:avLst/>
          <a:gdLst/>
          <a:ahLst/>
          <a:cxnLst/>
          <a:rect l="0" t="0" r="0" b="0"/>
          <a:pathLst>
            <a:path>
              <a:moveTo>
                <a:pt x="1326435" y="457694"/>
              </a:moveTo>
              <a:arcTo wR="2886038" hR="2886038" stAng="14237365" swAng="228757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A4F87-0DB3-1A45-AA49-63F6E16F6589}">
      <dsp:nvSpPr>
        <dsp:cNvPr id="0" name=""/>
        <dsp:cNvSpPr/>
      </dsp:nvSpPr>
      <dsp:spPr>
        <a:xfrm>
          <a:off x="4247592" y="2426604"/>
          <a:ext cx="2431220" cy="1194417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/>
            <a:t>HUMILIGENCE et </a:t>
          </a:r>
          <a:r>
            <a:rPr lang="fr-FR" sz="2000" b="1" kern="1200" dirty="0"/>
            <a:t>ORGANISATIONS DE PATIENTS  </a:t>
          </a:r>
          <a:endParaRPr lang="fr-FR" sz="2200" b="1" kern="1200" dirty="0"/>
        </a:p>
      </dsp:txBody>
      <dsp:txXfrm>
        <a:off x="4305899" y="2484911"/>
        <a:ext cx="2314606" cy="1077803"/>
      </dsp:txXfrm>
    </dsp:sp>
    <dsp:sp modelId="{0CD1E03F-2079-E94A-930B-C641D2DBFB24}">
      <dsp:nvSpPr>
        <dsp:cNvPr id="0" name=""/>
        <dsp:cNvSpPr/>
      </dsp:nvSpPr>
      <dsp:spPr>
        <a:xfrm rot="16287647">
          <a:off x="4935097" y="1869237"/>
          <a:ext cx="11150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509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636A7-573B-F541-AB0B-660AAB4B75C3}">
      <dsp:nvSpPr>
        <dsp:cNvPr id="0" name=""/>
        <dsp:cNvSpPr/>
      </dsp:nvSpPr>
      <dsp:spPr>
        <a:xfrm>
          <a:off x="4007474" y="47142"/>
          <a:ext cx="3031019" cy="12647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800" b="1" kern="1200" dirty="0">
              <a:solidFill>
                <a:srgbClr val="FFFFFF"/>
              </a:solidFill>
              <a:latin typeface="Univers Condensed Light"/>
              <a:ea typeface="+mn-ea"/>
              <a:cs typeface="+mn-cs"/>
            </a:rPr>
            <a:t>Participation décisionnelle </a:t>
          </a:r>
          <a:r>
            <a:rPr lang="fr-BE" sz="2800" kern="1200" dirty="0">
              <a:solidFill>
                <a:srgbClr val="FFFFFF"/>
              </a:solidFill>
              <a:latin typeface="Univers Condensed Light"/>
              <a:ea typeface="+mn-ea"/>
              <a:cs typeface="+mn-cs"/>
            </a:rPr>
            <a:t>dans les soins de santé </a:t>
          </a:r>
          <a:endParaRPr lang="en-US" sz="2800" kern="1200" dirty="0">
            <a:solidFill>
              <a:srgbClr val="FFFFFF"/>
            </a:solidFill>
            <a:latin typeface="Univers Condensed Light"/>
            <a:ea typeface="+mn-ea"/>
            <a:cs typeface="+mn-cs"/>
          </a:endParaRPr>
        </a:p>
      </dsp:txBody>
      <dsp:txXfrm>
        <a:off x="4069213" y="108881"/>
        <a:ext cx="2907541" cy="1141250"/>
      </dsp:txXfrm>
    </dsp:sp>
    <dsp:sp modelId="{55CD8C6E-11A8-184C-9D3F-7299E28431B4}">
      <dsp:nvSpPr>
        <dsp:cNvPr id="0" name=""/>
        <dsp:cNvSpPr/>
      </dsp:nvSpPr>
      <dsp:spPr>
        <a:xfrm rot="2052227">
          <a:off x="6207970" y="4056130"/>
          <a:ext cx="15480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804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704FCD-075F-DD4C-A24A-E2E9BCB078BA}">
      <dsp:nvSpPr>
        <dsp:cNvPr id="0" name=""/>
        <dsp:cNvSpPr/>
      </dsp:nvSpPr>
      <dsp:spPr>
        <a:xfrm>
          <a:off x="7151228" y="4491239"/>
          <a:ext cx="2692171" cy="1189694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800" kern="1200" dirty="0"/>
            <a:t>Contre-pouvoirs efficaces</a:t>
          </a:r>
          <a:endParaRPr lang="en-US" sz="2800" kern="1200" dirty="0"/>
        </a:p>
      </dsp:txBody>
      <dsp:txXfrm>
        <a:off x="7209304" y="4549315"/>
        <a:ext cx="2576019" cy="1073542"/>
      </dsp:txXfrm>
    </dsp:sp>
    <dsp:sp modelId="{F099962D-EA0E-3846-9F2B-0ABCCDC809A0}">
      <dsp:nvSpPr>
        <dsp:cNvPr id="0" name=""/>
        <dsp:cNvSpPr/>
      </dsp:nvSpPr>
      <dsp:spPr>
        <a:xfrm rot="8710536">
          <a:off x="3290378" y="4033216"/>
          <a:ext cx="14436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360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A6E24-308D-1A44-8716-5CD59B61AED8}">
      <dsp:nvSpPr>
        <dsp:cNvPr id="0" name=""/>
        <dsp:cNvSpPr/>
      </dsp:nvSpPr>
      <dsp:spPr>
        <a:xfrm>
          <a:off x="1250268" y="4445410"/>
          <a:ext cx="2628570" cy="1189694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800" kern="1200" dirty="0"/>
            <a:t>Refinancement pour se professionnaliser</a:t>
          </a:r>
          <a:r>
            <a:rPr lang="fr-BE" sz="2500" kern="1200" dirty="0"/>
            <a:t>.</a:t>
          </a:r>
          <a:endParaRPr lang="en-US" sz="2500" kern="1200" dirty="0"/>
        </a:p>
      </dsp:txBody>
      <dsp:txXfrm>
        <a:off x="1308344" y="4503486"/>
        <a:ext cx="2512418" cy="10735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DA560-92C0-BB4F-8841-9A420604B9F7}">
      <dsp:nvSpPr>
        <dsp:cNvPr id="0" name=""/>
        <dsp:cNvSpPr/>
      </dsp:nvSpPr>
      <dsp:spPr>
        <a:xfrm rot="1672351">
          <a:off x="3835631" y="4316627"/>
          <a:ext cx="2401494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2401494" y="235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A10612-6682-9A4B-9821-58E66EB9C94D}">
      <dsp:nvSpPr>
        <dsp:cNvPr id="0" name=""/>
        <dsp:cNvSpPr/>
      </dsp:nvSpPr>
      <dsp:spPr>
        <a:xfrm rot="21523429">
          <a:off x="3974691" y="3139346"/>
          <a:ext cx="1923512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1923512" y="235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5EB11-554B-8F43-917D-A6A8FBF90373}">
      <dsp:nvSpPr>
        <dsp:cNvPr id="0" name=""/>
        <dsp:cNvSpPr/>
      </dsp:nvSpPr>
      <dsp:spPr>
        <a:xfrm rot="19913823">
          <a:off x="3839404" y="2067266"/>
          <a:ext cx="2299051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2299051" y="235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21C1A-1578-E044-8505-6D8AFA0E870D}">
      <dsp:nvSpPr>
        <dsp:cNvPr id="0" name=""/>
        <dsp:cNvSpPr/>
      </dsp:nvSpPr>
      <dsp:spPr>
        <a:xfrm>
          <a:off x="1308195" y="1667367"/>
          <a:ext cx="3081968" cy="30819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B0A9D-F263-E546-ACAB-DAA2539D1BE9}">
      <dsp:nvSpPr>
        <dsp:cNvPr id="0" name=""/>
        <dsp:cNvSpPr/>
      </dsp:nvSpPr>
      <dsp:spPr>
        <a:xfrm>
          <a:off x="5631896" y="17407"/>
          <a:ext cx="3016643" cy="1849181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600" kern="1200" dirty="0"/>
            <a:t>Aux professionnels de la santé</a:t>
          </a:r>
          <a:endParaRPr lang="fr-FR" sz="2600" kern="1200" dirty="0"/>
        </a:p>
      </dsp:txBody>
      <dsp:txXfrm>
        <a:off x="6073673" y="288213"/>
        <a:ext cx="2133089" cy="1307569"/>
      </dsp:txXfrm>
    </dsp:sp>
    <dsp:sp modelId="{B3D1C5D6-41FD-4C49-9DCE-3C3C54BCCC26}">
      <dsp:nvSpPr>
        <dsp:cNvPr id="0" name=""/>
        <dsp:cNvSpPr/>
      </dsp:nvSpPr>
      <dsp:spPr>
        <a:xfrm>
          <a:off x="5897221" y="2186401"/>
          <a:ext cx="2738674" cy="1849181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600" kern="1200" dirty="0"/>
            <a:t>Aux politiques</a:t>
          </a:r>
          <a:endParaRPr lang="fr-FR" sz="2600" kern="1200" dirty="0"/>
        </a:p>
      </dsp:txBody>
      <dsp:txXfrm>
        <a:off x="6298291" y="2457207"/>
        <a:ext cx="1936534" cy="1307569"/>
      </dsp:txXfrm>
    </dsp:sp>
    <dsp:sp modelId="{1375BC92-2A6C-3247-ACC6-E0ED601993AD}">
      <dsp:nvSpPr>
        <dsp:cNvPr id="0" name=""/>
        <dsp:cNvSpPr/>
      </dsp:nvSpPr>
      <dsp:spPr>
        <a:xfrm>
          <a:off x="5766562" y="4566017"/>
          <a:ext cx="2890233" cy="1849181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/>
            <a:t>Au secteur pharmaceutique et à la recherche </a:t>
          </a:r>
        </a:p>
      </dsp:txBody>
      <dsp:txXfrm>
        <a:off x="6189827" y="4836823"/>
        <a:ext cx="2043703" cy="13075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B54DC-16A9-0845-8CC2-C36148DC3AEC}">
      <dsp:nvSpPr>
        <dsp:cNvPr id="0" name=""/>
        <dsp:cNvSpPr/>
      </dsp:nvSpPr>
      <dsp:spPr>
        <a:xfrm>
          <a:off x="0" y="0"/>
          <a:ext cx="8888173" cy="1850389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/>
            <a:t>	1.  LIMITER LES ABUS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/>
            <a:t>« L’humiligence » devrait </a:t>
          </a:r>
          <a:r>
            <a:rPr lang="fr-BE" sz="2400" b="1" kern="1200" dirty="0"/>
            <a:t>être le guide pour toute personne qui, de par ses connaissances, peut en abuser sans même que l</a:t>
          </a:r>
          <a:r>
            <a:rPr lang="fr-BE" sz="2400" kern="1200" dirty="0"/>
            <a:t>’autre ne s’en rende compte »</a:t>
          </a:r>
          <a:endParaRPr lang="fr-FR" sz="2800" b="1" kern="1200" dirty="0"/>
        </a:p>
      </dsp:txBody>
      <dsp:txXfrm>
        <a:off x="1962673" y="0"/>
        <a:ext cx="6925499" cy="1850389"/>
      </dsp:txXfrm>
    </dsp:sp>
    <dsp:sp modelId="{43273452-81DD-2741-B6CD-516032D0E752}">
      <dsp:nvSpPr>
        <dsp:cNvPr id="0" name=""/>
        <dsp:cNvSpPr/>
      </dsp:nvSpPr>
      <dsp:spPr>
        <a:xfrm>
          <a:off x="185038" y="185038"/>
          <a:ext cx="1777634" cy="14803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370FD-AAA3-D44C-9BDD-F0DD701204E0}">
      <dsp:nvSpPr>
        <dsp:cNvPr id="0" name=""/>
        <dsp:cNvSpPr/>
      </dsp:nvSpPr>
      <dsp:spPr>
        <a:xfrm>
          <a:off x="0" y="2035427"/>
          <a:ext cx="8888173" cy="1850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800" kern="1200" dirty="0"/>
            <a:t>	2. APPRENDRE DU PATIENT </a:t>
          </a:r>
          <a:endParaRPr lang="fr-FR" sz="2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400" kern="1200" dirty="0">
              <a:sym typeface="Wingdings" pitchFamily="2" charset="2"/>
            </a:rPr>
            <a:t> </a:t>
          </a:r>
          <a:r>
            <a:rPr lang="fr-BE" sz="2400" kern="1200" dirty="0"/>
            <a:t>Renforce l’</a:t>
          </a:r>
          <a:r>
            <a:rPr lang="fr-BE" sz="2400" kern="1200" dirty="0" err="1"/>
            <a:t>autodétermination</a:t>
          </a:r>
          <a:r>
            <a:rPr lang="fr-BE" sz="2400" kern="1200" dirty="0"/>
            <a:t> du patient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400" kern="1200" dirty="0">
              <a:sym typeface="Wingdings" pitchFamily="2" charset="2"/>
            </a:rPr>
            <a:t> </a:t>
          </a:r>
          <a:r>
            <a:rPr lang="fr-BE" sz="2400" kern="1200" dirty="0"/>
            <a:t>Consolide la relation soignant-soigné. </a:t>
          </a:r>
          <a:endParaRPr lang="fr-BE" sz="1600" kern="1200" dirty="0"/>
        </a:p>
      </dsp:txBody>
      <dsp:txXfrm>
        <a:off x="1962673" y="2035427"/>
        <a:ext cx="6925499" cy="1850389"/>
      </dsp:txXfrm>
    </dsp:sp>
    <dsp:sp modelId="{8E9FC0E1-6D04-7041-9AB3-CCEA9F15F5B5}">
      <dsp:nvSpPr>
        <dsp:cNvPr id="0" name=""/>
        <dsp:cNvSpPr/>
      </dsp:nvSpPr>
      <dsp:spPr>
        <a:xfrm>
          <a:off x="185038" y="2220466"/>
          <a:ext cx="1777634" cy="14803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233CC-4448-9B44-AEB5-44F7982EF6F4}">
      <dsp:nvSpPr>
        <dsp:cNvPr id="0" name=""/>
        <dsp:cNvSpPr/>
      </dsp:nvSpPr>
      <dsp:spPr>
        <a:xfrm>
          <a:off x="0" y="4070855"/>
          <a:ext cx="8888173" cy="185038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1" kern="1200" dirty="0"/>
            <a:t>	3. </a:t>
          </a:r>
          <a:r>
            <a:rPr lang="fr-FR" sz="2800" b="1" kern="1200" dirty="0"/>
            <a:t>PATIENT ACTEURS DE DÉCISION DU MONDE DE LA SANTÉ </a:t>
          </a:r>
          <a:endParaRPr lang="fr-FR" sz="26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400" kern="1200" dirty="0"/>
            <a:t>Individuel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400" kern="1200" dirty="0" err="1"/>
            <a:t>Sociétal</a:t>
          </a:r>
          <a:r>
            <a:rPr lang="fr-BE" sz="2400" kern="1200" dirty="0"/>
            <a:t> par les associations </a:t>
          </a:r>
        </a:p>
      </dsp:txBody>
      <dsp:txXfrm>
        <a:off x="1962673" y="4070855"/>
        <a:ext cx="6925499" cy="1850389"/>
      </dsp:txXfrm>
    </dsp:sp>
    <dsp:sp modelId="{FA996062-0C8F-E241-A2BA-537ADAEA74C1}">
      <dsp:nvSpPr>
        <dsp:cNvPr id="0" name=""/>
        <dsp:cNvSpPr/>
      </dsp:nvSpPr>
      <dsp:spPr>
        <a:xfrm>
          <a:off x="185038" y="4255894"/>
          <a:ext cx="1777634" cy="14803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F7C1DA6-756B-7249-8C2B-8F0634698A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4845C40-576F-0843-8C6D-E487048C48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DE5E8-DD40-A241-A429-2BFF3C8D7376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EB114F-78F9-FC4B-A8CA-C87177C182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JIFERS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7EF0B2-2BAC-E64D-8066-ABDF521177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064AD-9CC5-7343-8CD9-DC6F16206C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77384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6D748-4CD6-7C47-8D29-6873516D9BF0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JIFERS 2021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A2305-80BF-0148-8138-90185DFA3B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4094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D105-CC93-CA44-B8FF-791407F9297C}" type="datetime1">
              <a:rPr lang="fr-BE" smtClean="0"/>
              <a:t>05-05-22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0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ACAF-F8E6-734D-905F-AE541EA034D0}" type="datetime1">
              <a:rPr lang="fr-BE" smtClean="0"/>
              <a:t>05-05-22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7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4FE7A-F349-3C44-8D9E-954BB833C734}" type="datetime1">
              <a:rPr lang="fr-BE" smtClean="0"/>
              <a:t>05-05-22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9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8819-B84A-0343-AD06-E861EE83DC02}" type="datetime1">
              <a:rPr lang="fr-BE" smtClean="0"/>
              <a:t>05-05-22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3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5EFDB-34CB-CC4D-B40B-401E906FA2EC}" type="datetime1">
              <a:rPr lang="fr-BE" smtClean="0"/>
              <a:t>05-05-22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2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3484-2A56-1A40-ACD2-7841A9D49592}" type="datetime1">
              <a:rPr lang="fr-BE" smtClean="0"/>
              <a:t>05-05-22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3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5ED2-EA88-1C45-AD51-39136B933047}" type="datetime1">
              <a:rPr lang="fr-BE" smtClean="0"/>
              <a:t>05-05-22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3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B00C-F106-3647-AA3F-C337EE6FBD4D}" type="datetime1">
              <a:rPr lang="fr-BE" smtClean="0"/>
              <a:t>05-05-22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2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8306-B4DF-DA40-BF37-FDD85C191B05}" type="datetime1">
              <a:rPr lang="fr-BE" smtClean="0"/>
              <a:t>05-05-22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0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1101-B575-AB4A-A09A-48626D3DADE2}" type="datetime1">
              <a:rPr lang="fr-BE" smtClean="0"/>
              <a:t>05-05-22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6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81CB-0643-604B-A3FD-4E03DA89834B}" type="datetime1">
              <a:rPr lang="fr-BE" smtClean="0"/>
              <a:t>05-05-22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4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934D048A-C6D5-3549-88AE-383356F209AC}" type="datetime1">
              <a:rPr lang="fr-BE" smtClean="0"/>
              <a:t>05-05-22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Colloque "Panser l'humain" 5/5/2022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4j/wn0ys59j6s5d43s9dc3q50rm0000gn/T/com.microsoft.Word/WebArchiveCopyPasteTempFiles/page1image29351856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2.pn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4j/wn0ys59j6s5d43s9dc3q50rm0000gn/T/com.microsoft.Word/WebArchiveCopyPasteTempFiles/page1image29352064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2.pn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4j/wn0ys59j6s5d43s9dc3q50rm0000gn/T/com.microsoft.Word/WebArchiveCopyPasteTempFiles/page1image29346448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2.pn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4j/wn0ys59j6s5d43s9dc3q50rm0000gn/T/com.microsoft.Word/WebArchiveCopyPasteTempFiles/page1image29351648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51.jpe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media" Target="../media/media3.mp3"/><Relationship Id="rId7" Type="http://schemas.openxmlformats.org/officeDocument/2006/relationships/image" Target="../media/image6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media" Target="../media/media5.mp3"/><Relationship Id="rId7" Type="http://schemas.openxmlformats.org/officeDocument/2006/relationships/image" Target="../media/image9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png"/><Relationship Id="rId4" Type="http://schemas.openxmlformats.org/officeDocument/2006/relationships/audio" Target="../media/media5.mp3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1" name="Rectangle 70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B3FFE78-8BFD-0057-47DE-E17B65B76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9140" y="2173863"/>
            <a:ext cx="5450958" cy="3520350"/>
          </a:xfrm>
        </p:spPr>
        <p:txBody>
          <a:bodyPr anchor="t">
            <a:normAutofit/>
          </a:bodyPr>
          <a:lstStyle/>
          <a:p>
            <a:pPr algn="r"/>
            <a:r>
              <a:rPr lang="fr-FR" sz="4600" b="1" dirty="0"/>
              <a:t>« Le point DE VUE du patient sur le système des soins de santé » </a:t>
            </a:r>
            <a:endParaRPr lang="fr-FR" sz="4600" dirty="0"/>
          </a:p>
        </p:txBody>
      </p:sp>
      <p:sp>
        <p:nvSpPr>
          <p:cNvPr id="7182" name="Freeform: Shape 72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965"/>
            <a:ext cx="4584879" cy="6863976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4879" h="6863976">
                <a:moveTo>
                  <a:pt x="0" y="0"/>
                </a:moveTo>
                <a:lnTo>
                  <a:pt x="4584879" y="0"/>
                </a:lnTo>
                <a:lnTo>
                  <a:pt x="2493114" y="6863976"/>
                </a:lnTo>
                <a:lnTo>
                  <a:pt x="0" y="68639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7183" name="Straight Connector 74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10013" y="-8965"/>
            <a:ext cx="708298" cy="68699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4" name="Straight Connector 76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401236"/>
            <a:ext cx="4011413" cy="345676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Bilan des indicateurs santé à Bruxelles | Didier Gosuin">
            <a:extLst>
              <a:ext uri="{FF2B5EF4-FFF2-40B4-BE49-F238E27FC236}">
                <a16:creationId xmlns:a16="http://schemas.microsoft.com/office/drawing/2014/main" id="{20973869-179F-A5C2-474C-9F678F707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2160424"/>
            <a:ext cx="4764606" cy="253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8801A0-12FF-5799-A510-CD5FBFB45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Colloque "Panser l'humain" 5/5/2022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299F92-43FC-0E9A-6CC1-51A792F40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6" name="BATTEMENTS DE COEUR - Bruitage Gratuit.mp3" descr="BATTEMENTS DE COEUR - Bruitage Gratuit.mp3">
            <a:hlinkClick r:id="" action="ppaction://media"/>
            <a:extLst>
              <a:ext uri="{FF2B5EF4-FFF2-40B4-BE49-F238E27FC236}">
                <a16:creationId xmlns:a16="http://schemas.microsoft.com/office/drawing/2014/main" id="{AF6BBDF8-2E13-AB19-EC85-3287A7F13E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56885" y="193244"/>
            <a:ext cx="812800" cy="8128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DCBEBFF-2E44-971C-88E8-B8E7D2EF2C20}"/>
              </a:ext>
            </a:extLst>
          </p:cNvPr>
          <p:cNvSpPr txBox="1"/>
          <p:nvPr/>
        </p:nvSpPr>
        <p:spPr>
          <a:xfrm>
            <a:off x="9436006" y="5733374"/>
            <a:ext cx="2124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I. DEMARET</a:t>
            </a:r>
          </a:p>
        </p:txBody>
      </p:sp>
    </p:spTree>
    <p:extLst>
      <p:ext uri="{BB962C8B-B14F-4D97-AF65-F5344CB8AC3E}">
        <p14:creationId xmlns:p14="http://schemas.microsoft.com/office/powerpoint/2010/main" val="27572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5E4165CA-2930-4841-AFB7-DD41E95F2D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2" descr="Noyade : mécanismes, conséquences, secourir, prévenir">
            <a:extLst>
              <a:ext uri="{FF2B5EF4-FFF2-40B4-BE49-F238E27FC236}">
                <a16:creationId xmlns:a16="http://schemas.microsoft.com/office/drawing/2014/main" id="{825E6C00-A3DD-6149-FB97-170FC11751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9"/>
          <a:stretch/>
        </p:blipFill>
        <p:spPr bwMode="auto">
          <a:xfrm>
            <a:off x="-7662" y="8438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D3A19439-95A7-4D53-B166-072A2A397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rgbClr val="000000">
                  <a:alpha val="23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E67462-274C-5BB9-4E2A-4B9CAF5C4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538483"/>
            <a:ext cx="9144000" cy="28250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i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Crise de  sens </a:t>
            </a:r>
            <a:endParaRPr lang="en-US" sz="5400" i="1" kern="1200" cap="all" baseline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9522604-AD7D-7AE1-C662-8AB282137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spc="30" baseline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Colloque "Panser l'humain" 5/5/2022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C70944-D781-7C7B-BF8F-453258E2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as à ma place.mp3" descr="Pas à ma place.mp3">
            <a:hlinkClick r:id="" action="ppaction://media"/>
            <a:extLst>
              <a:ext uri="{FF2B5EF4-FFF2-40B4-BE49-F238E27FC236}">
                <a16:creationId xmlns:a16="http://schemas.microsoft.com/office/drawing/2014/main" id="{776FAE64-2D29-7CC2-177C-1AE3199631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18158" y="2352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7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0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5">
            <a:extLst>
              <a:ext uri="{FF2B5EF4-FFF2-40B4-BE49-F238E27FC236}">
                <a16:creationId xmlns:a16="http://schemas.microsoft.com/office/drawing/2014/main" id="{22171661-0838-4942-A149-8C1B789266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0B840C-61E7-9495-9976-BBA2EB6AA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859" y="1006631"/>
            <a:ext cx="4405314" cy="2670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/>
              <a:t>Retrouver </a:t>
            </a:r>
            <a:r>
              <a:rPr lang="fr-BE" b="1" dirty="0"/>
              <a:t>une relation harmonieuse avec le malade</a:t>
            </a:r>
          </a:p>
          <a:p>
            <a:pPr marL="0" indent="0">
              <a:buNone/>
            </a:pPr>
            <a:r>
              <a:rPr lang="fr-BE" dirty="0"/>
              <a:t/>
            </a:r>
            <a:br>
              <a:rPr lang="fr-BE" dirty="0"/>
            </a:br>
            <a:r>
              <a:rPr lang="fr-BE" dirty="0">
                <a:sym typeface="Wingdings" pitchFamily="2" charset="2"/>
              </a:rPr>
              <a:t> </a:t>
            </a:r>
            <a:r>
              <a:rPr lang="fr-BE" dirty="0"/>
              <a:t>essentiel car fonde l’essence des métiers du soin.</a:t>
            </a:r>
            <a:endParaRPr lang="fr-FR" dirty="0"/>
          </a:p>
        </p:txBody>
      </p:sp>
      <p:cxnSp>
        <p:nvCxnSpPr>
          <p:cNvPr id="39" name="Straight Connector 27">
            <a:extLst>
              <a:ext uri="{FF2B5EF4-FFF2-40B4-BE49-F238E27FC236}">
                <a16:creationId xmlns:a16="http://schemas.microsoft.com/office/drawing/2014/main" id="{BB04A404-AF1E-4EC9-AF7D-46C68BFCEB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30398" y="-1"/>
            <a:ext cx="2559923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29">
            <a:extLst>
              <a:ext uri="{FF2B5EF4-FFF2-40B4-BE49-F238E27FC236}">
                <a16:creationId xmlns:a16="http://schemas.microsoft.com/office/drawing/2014/main" id="{B1874503-FE8B-408C-ABAF-2B72BAC296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741182" y="0"/>
            <a:ext cx="725518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Infirmière, elle veut redonner aux patients le sourire - Voix des patients">
            <a:extLst>
              <a:ext uri="{FF2B5EF4-FFF2-40B4-BE49-F238E27FC236}">
                <a16:creationId xmlns:a16="http://schemas.microsoft.com/office/drawing/2014/main" id="{245672EE-67C5-25C8-DF79-74435BE37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1" y="1864519"/>
            <a:ext cx="5562600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7F7973-549B-211C-2181-402A32650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Colloque "Panser l'humain" 5/5/2022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1C72DA-159C-DB6F-9F11-1750F084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93D72A-C92F-14F6-1E58-D661EAFB25AD}"/>
              </a:ext>
            </a:extLst>
          </p:cNvPr>
          <p:cNvSpPr/>
          <p:nvPr/>
        </p:nvSpPr>
        <p:spPr>
          <a:xfrm>
            <a:off x="769859" y="4136720"/>
            <a:ext cx="47139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BE" sz="2000" dirty="0">
                <a:cs typeface="Arial" panose="020B0604020202020204" pitchFamily="34" charset="0"/>
              </a:rPr>
              <a:t> « </a:t>
            </a:r>
            <a:r>
              <a:rPr lang="fr-BE" sz="2000" i="1" dirty="0">
                <a:cs typeface="Arial" panose="020B0604020202020204" pitchFamily="34" charset="0"/>
              </a:rPr>
              <a:t>Moi, je veux rester là, à côté de toi, à côté de toi, </a:t>
            </a:r>
          </a:p>
          <a:p>
            <a:pPr fontAlgn="base"/>
            <a:r>
              <a:rPr lang="fr-BE" sz="2000" i="1" dirty="0">
                <a:cs typeface="Arial" panose="020B0604020202020204" pitchFamily="34" charset="0"/>
              </a:rPr>
              <a:t>juste à côté de toi</a:t>
            </a:r>
            <a:br>
              <a:rPr lang="fr-BE" sz="2000" i="1" dirty="0">
                <a:cs typeface="Arial" panose="020B0604020202020204" pitchFamily="34" charset="0"/>
              </a:rPr>
            </a:br>
            <a:r>
              <a:rPr lang="fr-BE" sz="2000" i="1" dirty="0">
                <a:cs typeface="Arial" panose="020B0604020202020204" pitchFamily="34" charset="0"/>
              </a:rPr>
              <a:t>Moi, je veux rester là, à côté de toi, à côté de toi, </a:t>
            </a:r>
          </a:p>
          <a:p>
            <a:pPr fontAlgn="base"/>
            <a:r>
              <a:rPr lang="fr-BE" sz="2000" i="1" dirty="0">
                <a:cs typeface="Arial" panose="020B0604020202020204" pitchFamily="34" charset="0"/>
              </a:rPr>
              <a:t>juste à côté de toi »</a:t>
            </a:r>
            <a:br>
              <a:rPr lang="fr-BE" sz="2000" i="1" dirty="0">
                <a:cs typeface="Arial" panose="020B0604020202020204" pitchFamily="34" charset="0"/>
              </a:rPr>
            </a:br>
            <a:endParaRPr lang="fr-BE" sz="2000" i="1" dirty="0">
              <a:cs typeface="Arial" panose="020B0604020202020204" pitchFamily="34" charset="0"/>
            </a:endParaRPr>
          </a:p>
        </p:txBody>
      </p:sp>
      <p:pic>
        <p:nvPicPr>
          <p:cNvPr id="7" name="A Côté de toi (LyricsParoles)  court.mp3" descr="A Côté de toi (LyricsParoles)  court.mp3">
            <a:hlinkClick r:id="" action="ppaction://media"/>
            <a:extLst>
              <a:ext uri="{FF2B5EF4-FFF2-40B4-BE49-F238E27FC236}">
                <a16:creationId xmlns:a16="http://schemas.microsoft.com/office/drawing/2014/main" id="{26FAFCE2-31C7-ED38-C857-4D134EB45A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38228" y="6002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5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DD16DE02-C2C8-477C-9FD7-70A983BDEA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13AF29F-D5EC-4489-BF8F-3B356C5972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60173A01-F891-430E-B39E-483E711B2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1E0363E9-7CD0-497E-88D7-9401364903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CCD4B14-FFCC-4CE5-BC9D-DF47AA1AD7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0" name="Straight Connector 144">
            <a:extLst>
              <a:ext uri="{FF2B5EF4-FFF2-40B4-BE49-F238E27FC236}">
                <a16:creationId xmlns:a16="http://schemas.microsoft.com/office/drawing/2014/main" id="{15DED734-54E5-48ED-AEE6-165F24827C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528FDC77-0A5B-D544-85F9-AFAD92399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584791"/>
            <a:ext cx="10064376" cy="1086847"/>
          </a:xfrm>
        </p:spPr>
        <p:txBody>
          <a:bodyPr>
            <a:normAutofit fontScale="90000"/>
          </a:bodyPr>
          <a:lstStyle/>
          <a:p>
            <a:pPr algn="ctr"/>
            <a:r>
              <a:rPr lang="fr-BE" sz="3400" b="1" dirty="0"/>
              <a:t>PROPOSITION DE SOLUTION : </a:t>
            </a:r>
            <a:br>
              <a:rPr lang="fr-BE" sz="3400" b="1" dirty="0"/>
            </a:br>
            <a:r>
              <a:rPr lang="fr-BE" sz="3400" b="1" dirty="0"/>
              <a:t>« L’humilité de l’intelligence » ou </a:t>
            </a:r>
            <a:br>
              <a:rPr lang="fr-BE" sz="3400" b="1" dirty="0"/>
            </a:br>
            <a:r>
              <a:rPr lang="fr-BE" sz="3400" b="1" dirty="0"/>
              <a:t>« l’humiligence »</a:t>
            </a:r>
            <a:endParaRPr lang="fr-FR" sz="3400" b="1" dirty="0"/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34222167-616B-448F-A79B-219A4FD3DD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1DCBF8-4FCB-CF45-BE13-41205C0DB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4" y="2499694"/>
            <a:ext cx="5831833" cy="3824906"/>
          </a:xfrm>
        </p:spPr>
        <p:txBody>
          <a:bodyPr anchor="ctr">
            <a:normAutofit/>
          </a:bodyPr>
          <a:lstStyle/>
          <a:p>
            <a:r>
              <a:rPr lang="fr-BE" dirty="0"/>
              <a:t>Nouveau principe </a:t>
            </a:r>
            <a:r>
              <a:rPr lang="fr-BE" dirty="0" err="1"/>
              <a:t>éthique</a:t>
            </a:r>
            <a:r>
              <a:rPr lang="fr-BE" dirty="0"/>
              <a:t> </a:t>
            </a:r>
          </a:p>
          <a:p>
            <a:r>
              <a:rPr lang="fr-BE" dirty="0"/>
              <a:t>Place la théorie des intelligences multiples (TIM) au service de l’</a:t>
            </a:r>
            <a:r>
              <a:rPr lang="fr-BE" dirty="0" err="1"/>
              <a:t>humilite</a:t>
            </a:r>
            <a:r>
              <a:rPr lang="fr-BE" dirty="0"/>
              <a:t>́</a:t>
            </a:r>
          </a:p>
        </p:txBody>
      </p:sp>
      <p:pic>
        <p:nvPicPr>
          <p:cNvPr id="10242" name="Picture 2" descr="Ethique et Conformité">
            <a:extLst>
              <a:ext uri="{FF2B5EF4-FFF2-40B4-BE49-F238E27FC236}">
                <a16:creationId xmlns:a16="http://schemas.microsoft.com/office/drawing/2014/main" id="{430613EB-83AE-FB49-A441-3D17B8FE6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"/>
          <a:stretch/>
        </p:blipFill>
        <p:spPr bwMode="auto">
          <a:xfrm>
            <a:off x="7616081" y="2458528"/>
            <a:ext cx="3948412" cy="386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DC1E7A-F4F2-864B-87CA-8819BF767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3F4585-A4F0-5C4F-9D20-85E9DAD66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81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Straight Connector 96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98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00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02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04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06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08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5" name="Rectangle 110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F939838-62D9-4A41-A183-D4C4296A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48" y="638641"/>
            <a:ext cx="4888271" cy="36142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/>
              <a:t>1. L’HUMILITE</a:t>
            </a:r>
          </a:p>
        </p:txBody>
      </p:sp>
      <p:cxnSp>
        <p:nvCxnSpPr>
          <p:cNvPr id="166" name="Straight Connector 112">
            <a:extLst>
              <a:ext uri="{FF2B5EF4-FFF2-40B4-BE49-F238E27FC236}">
                <a16:creationId xmlns:a16="http://schemas.microsoft.com/office/drawing/2014/main" id="{B42E889C-BF1F-40B2-86C2-92153DB7E6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8034" y="0"/>
            <a:ext cx="6553966" cy="354261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14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851108" y="4783369"/>
            <a:ext cx="5340893" cy="207463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16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0021640" y="0"/>
            <a:ext cx="1268175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Ayéfèlè, ou la Vie Plume au Vent…">
            <a:extLst>
              <a:ext uri="{FF2B5EF4-FFF2-40B4-BE49-F238E27FC236}">
                <a16:creationId xmlns:a16="http://schemas.microsoft.com/office/drawing/2014/main" id="{DA7C8796-F14C-5A4F-A7EE-CB0450636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9" r="22794" b="-1"/>
          <a:stretch/>
        </p:blipFill>
        <p:spPr bwMode="auto">
          <a:xfrm>
            <a:off x="6726135" y="533400"/>
            <a:ext cx="4062846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C3DB257-2F1E-B446-B2FB-7955D2112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spc="30" baseline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Colloque "Panser l'humain" 5/5/2022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D8DA64B-3A95-434B-8417-50B2343D3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72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2171661-0838-4942-A149-8C1B789266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5C569A89-4BBD-4E62-9A37-D553FBF9F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1895" y="-11953"/>
            <a:ext cx="8600105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985167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985167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985167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98516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D318340-7936-9A42-95E2-36B8FAE6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42926"/>
            <a:ext cx="5551668" cy="1671638"/>
          </a:xfrm>
        </p:spPr>
        <p:txBody>
          <a:bodyPr>
            <a:normAutofit/>
          </a:bodyPr>
          <a:lstStyle/>
          <a:p>
            <a:pPr algn="ctr"/>
            <a:r>
              <a:rPr lang="fr-BE" dirty="0"/>
              <a:t> </a:t>
            </a:r>
            <a:r>
              <a:rPr lang="fr-BE" b="1" dirty="0"/>
              <a:t>L’HUMILITÉ :</a:t>
            </a:r>
            <a:r>
              <a:rPr lang="fr-BE" dirty="0"/>
              <a:t/>
            </a:r>
            <a:br>
              <a:rPr lang="fr-BE" dirty="0"/>
            </a:br>
            <a:endParaRPr lang="fr-FR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B04A404-AF1E-4EC9-AF7D-46C68BFCEB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890239" y="1"/>
            <a:ext cx="2499667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Image associÃ©e">
            <a:extLst>
              <a:ext uri="{FF2B5EF4-FFF2-40B4-BE49-F238E27FC236}">
                <a16:creationId xmlns:a16="http://schemas.microsoft.com/office/drawing/2014/main" id="{E56F15D6-8041-5F46-8397-D5538BD6F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945356"/>
            <a:ext cx="4967288" cy="496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7FF280-9926-3C46-8DCE-5DF1839F7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26516"/>
            <a:ext cx="5310188" cy="409808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fr-BE" dirty="0"/>
          </a:p>
          <a:p>
            <a:pPr marL="0" indent="0" algn="ctr">
              <a:buNone/>
            </a:pPr>
            <a:r>
              <a:rPr lang="fr-BE" sz="3200" b="1" dirty="0"/>
              <a:t>CONNAÎTRE </a:t>
            </a:r>
          </a:p>
          <a:p>
            <a:pPr marL="0" indent="0" algn="ctr">
              <a:buNone/>
            </a:pPr>
            <a:r>
              <a:rPr lang="fr-BE" sz="3200" dirty="0"/>
              <a:t>et </a:t>
            </a:r>
          </a:p>
          <a:p>
            <a:pPr marL="0" indent="0" algn="ctr">
              <a:buNone/>
            </a:pPr>
            <a:r>
              <a:rPr lang="fr-BE" sz="3200" b="1" dirty="0"/>
              <a:t>RECONNAÎTRE</a:t>
            </a:r>
            <a:r>
              <a:rPr lang="fr-BE" sz="3200" dirty="0"/>
              <a:t> ses limites</a:t>
            </a:r>
          </a:p>
          <a:p>
            <a:pPr marL="0" indent="0">
              <a:buNone/>
            </a:pPr>
            <a:r>
              <a:rPr lang="fr-BE" dirty="0"/>
              <a:t>	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9A577-350C-A441-8D5D-627FE9A7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B898D7-194F-304F-B9BF-CD54B1D8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16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191">
            <a:extLst>
              <a:ext uri="{FF2B5EF4-FFF2-40B4-BE49-F238E27FC236}">
                <a16:creationId xmlns:a16="http://schemas.microsoft.com/office/drawing/2014/main" id="{15F0A9D0-BB35-4CAB-B92D-E061B9D8E3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6" name="Straight Connector 192">
            <a:extLst>
              <a:ext uri="{FF2B5EF4-FFF2-40B4-BE49-F238E27FC236}">
                <a16:creationId xmlns:a16="http://schemas.microsoft.com/office/drawing/2014/main" id="{52F5DE35-776B-4C7D-AF2E-514E68BDD2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0"/>
            <a:ext cx="698360" cy="57024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7" name="Straight Connector 193">
            <a:extLst>
              <a:ext uri="{FF2B5EF4-FFF2-40B4-BE49-F238E27FC236}">
                <a16:creationId xmlns:a16="http://schemas.microsoft.com/office/drawing/2014/main" id="{4A65E4E8-1272-4386-BDFE-0129D7A7E2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9642143" y="0"/>
            <a:ext cx="2549857" cy="20744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A6515F51-DBC6-42B8-9C34-749F69BB65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7737" y="0"/>
            <a:ext cx="1294263" cy="599136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799A13B0-FB4C-B144-8AD2-8AA351CAA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638174"/>
            <a:ext cx="10529048" cy="14763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err="1"/>
              <a:t>L’explosion</a:t>
            </a:r>
            <a:r>
              <a:rPr lang="en-US"/>
              <a:t> de la </a:t>
            </a:r>
            <a:r>
              <a:rPr lang="en-US" err="1"/>
              <a:t>connaissance</a:t>
            </a:r>
            <a:endParaRPr lang="en-US"/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873F5967-4993-405D-A3E6-84DCEFF44C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2403086" cy="103723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E976AE-8709-D648-B327-4930D5A28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3" y="2114549"/>
            <a:ext cx="4632341" cy="41903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000" b="1" cap="all" spc="300" dirty="0"/>
          </a:p>
          <a:p>
            <a:pPr marL="0" indent="0">
              <a:buNone/>
            </a:pPr>
            <a:endParaRPr lang="en-US" sz="2000" b="1" cap="all" spc="300" dirty="0"/>
          </a:p>
          <a:p>
            <a:pPr marL="0" indent="0">
              <a:buNone/>
            </a:pPr>
            <a:endParaRPr lang="en-US" sz="2000" b="1" cap="all" spc="300" dirty="0"/>
          </a:p>
          <a:p>
            <a:pPr marL="0" indent="0">
              <a:buNone/>
            </a:pPr>
            <a:r>
              <a:rPr lang="en-US" b="1" spc="300" dirty="0" err="1"/>
              <a:t>peut</a:t>
            </a:r>
            <a:r>
              <a:rPr lang="en-US" b="1" spc="300" dirty="0"/>
              <a:t> </a:t>
            </a:r>
            <a:r>
              <a:rPr lang="en-US" b="1" spc="300" dirty="0" err="1"/>
              <a:t>devenir</a:t>
            </a:r>
            <a:r>
              <a:rPr lang="en-US" b="1" spc="300" dirty="0"/>
              <a:t> un danger </a:t>
            </a:r>
            <a:r>
              <a:rPr lang="en-US" b="1" spc="300" dirty="0" err="1"/>
              <a:t>réel</a:t>
            </a:r>
            <a:r>
              <a:rPr lang="en-US" b="1" spc="300" dirty="0"/>
              <a:t> </a:t>
            </a:r>
            <a:r>
              <a:rPr lang="en-US" b="1" spc="300" dirty="0" err="1"/>
              <a:t>d’oublier</a:t>
            </a:r>
            <a:r>
              <a:rPr lang="en-US" b="1" spc="300" dirty="0"/>
              <a:t> </a:t>
            </a:r>
            <a:r>
              <a:rPr lang="en-US" b="1" spc="300" dirty="0" err="1"/>
              <a:t>notre</a:t>
            </a:r>
            <a:r>
              <a:rPr lang="en-US" b="1" spc="300" dirty="0"/>
              <a:t> </a:t>
            </a:r>
            <a:r>
              <a:rPr lang="en-US" b="1" spc="300" dirty="0" err="1"/>
              <a:t>humanité</a:t>
            </a:r>
            <a:r>
              <a:rPr lang="en-US" b="1" spc="300" dirty="0"/>
              <a:t>́.</a:t>
            </a: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A3A523CC-BD6C-4A0D-B9DB-1DC2CE1E2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807758" y="5501473"/>
            <a:ext cx="5455709" cy="135652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réer une page Facebook Pro ou un site Internet : comment choisir ?">
            <a:extLst>
              <a:ext uri="{FF2B5EF4-FFF2-40B4-BE49-F238E27FC236}">
                <a16:creationId xmlns:a16="http://schemas.microsoft.com/office/drawing/2014/main" id="{ACC63A57-74BB-464B-82B2-65A8B7A64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8437" y="2942034"/>
            <a:ext cx="5110163" cy="255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FE4ADB-31A4-C342-BACF-E421A8C00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Colloque "Panser l'humain" 5/5/2022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F1EBFD-EC5B-CE46-8CA3-15B7E33E1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33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5" name="Picture 2" descr="Les sept Péchés Capitaux">
            <a:extLst>
              <a:ext uri="{FF2B5EF4-FFF2-40B4-BE49-F238E27FC236}">
                <a16:creationId xmlns:a16="http://schemas.microsoft.com/office/drawing/2014/main" id="{109D684F-12D7-874A-8B3E-0BDBCAED9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942265"/>
            <a:ext cx="5270053" cy="497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" name="Straight Connector 100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1ACABE-FB26-5E4E-B9B4-DC30643A5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0804" y="1071637"/>
            <a:ext cx="4439894" cy="41135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BE" sz="2800" dirty="0"/>
              <a:t>L’orgueil du savoir peut : </a:t>
            </a:r>
          </a:p>
          <a:p>
            <a:pPr marL="0" indent="0">
              <a:buNone/>
            </a:pPr>
            <a:endParaRPr lang="fr-BE" sz="2800" dirty="0"/>
          </a:p>
          <a:p>
            <a:r>
              <a:rPr lang="fr-BE" sz="2800" dirty="0"/>
              <a:t> museler la compassion</a:t>
            </a:r>
          </a:p>
          <a:p>
            <a:r>
              <a:rPr lang="fr-BE" sz="2800" dirty="0"/>
              <a:t>abandonner toute forme de sagesse</a:t>
            </a:r>
          </a:p>
          <a:p>
            <a:r>
              <a:rPr lang="fr-BE" sz="2800" dirty="0"/>
              <a:t>balayer la vulnérabilité des plus fragiles.</a:t>
            </a:r>
          </a:p>
          <a:p>
            <a:endParaRPr lang="fr-BE" sz="2800" dirty="0"/>
          </a:p>
          <a:p>
            <a:pPr marL="0" indent="0">
              <a:buNone/>
            </a:pPr>
            <a:r>
              <a:rPr lang="fr-BE" sz="2800" dirty="0">
                <a:sym typeface="Wingdings" pitchFamily="2" charset="2"/>
              </a:rPr>
              <a:t> </a:t>
            </a:r>
            <a:r>
              <a:rPr lang="fr-BE" sz="2800" b="1" dirty="0"/>
              <a:t>oublier que derrière le malade existe une personne.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B2A37C-401A-894A-96F3-086BB2639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Colloque "Panser l'humain" 5/5/2022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B486A2-41DA-084D-B037-1A2D2F22E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3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9FC9347-6AD5-8149-83EF-C5323F0E9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1406" y="1199288"/>
            <a:ext cx="5450958" cy="3520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600" b="1" dirty="0"/>
              <a:t>2. LA THEORIE </a:t>
            </a:r>
            <a:br>
              <a:rPr lang="en-US" sz="4600" b="1" dirty="0"/>
            </a:br>
            <a:r>
              <a:rPr lang="en-US" sz="4600" b="1" dirty="0"/>
              <a:t>DES INTELLIGENCES MULTIPLES </a:t>
            </a:r>
            <a:r>
              <a:rPr lang="en-US" sz="4600" dirty="0"/>
              <a:t/>
            </a:r>
            <a:br>
              <a:rPr lang="en-US" sz="4600" dirty="0"/>
            </a:br>
            <a:endParaRPr lang="en-US" sz="46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FD49C2-35E0-0D47-8DEF-6DC697E97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86564" y="4927600"/>
            <a:ext cx="4495800" cy="1169932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1600" b="1" cap="all" spc="300" dirty="0" err="1">
                <a:solidFill>
                  <a:schemeClr val="tx2"/>
                </a:solidFill>
              </a:rPr>
              <a:t>HowaRD</a:t>
            </a:r>
            <a:r>
              <a:rPr lang="en-US" sz="1600" b="1" cap="all" spc="300" dirty="0">
                <a:solidFill>
                  <a:schemeClr val="tx2"/>
                </a:solidFill>
              </a:rPr>
              <a:t> Gardner (1943) </a:t>
            </a:r>
          </a:p>
          <a:p>
            <a:pPr algn="r">
              <a:lnSpc>
                <a:spcPct val="120000"/>
              </a:lnSpc>
            </a:pPr>
            <a:r>
              <a:rPr lang="en-US" sz="1600" b="1" cap="all" spc="300" dirty="0" err="1">
                <a:solidFill>
                  <a:schemeClr val="tx2"/>
                </a:solidFill>
              </a:rPr>
              <a:t>Psychologue</a:t>
            </a:r>
            <a:r>
              <a:rPr lang="en-US" sz="1600" b="1" cap="all" spc="300" dirty="0">
                <a:solidFill>
                  <a:schemeClr val="tx2"/>
                </a:solidFill>
              </a:rPr>
              <a:t> </a:t>
            </a:r>
            <a:r>
              <a:rPr lang="en-US" sz="1600" b="1" cap="all" spc="300" dirty="0" err="1">
                <a:solidFill>
                  <a:schemeClr val="tx2"/>
                </a:solidFill>
              </a:rPr>
              <a:t>cognitiviste</a:t>
            </a:r>
            <a:endParaRPr lang="en-US" sz="1600" b="1" cap="all" spc="300" dirty="0">
              <a:solidFill>
                <a:schemeClr val="tx2"/>
              </a:solidFill>
            </a:endParaRPr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965"/>
            <a:ext cx="4584879" cy="6863976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4879" h="6863976">
                <a:moveTo>
                  <a:pt x="0" y="0"/>
                </a:moveTo>
                <a:lnTo>
                  <a:pt x="4584879" y="0"/>
                </a:lnTo>
                <a:lnTo>
                  <a:pt x="2493114" y="6863976"/>
                </a:lnTo>
                <a:lnTo>
                  <a:pt x="0" y="68639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10013" y="-8965"/>
            <a:ext cx="708298" cy="68699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401236"/>
            <a:ext cx="4011413" cy="345676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Howard Gardner - Babelio">
            <a:extLst>
              <a:ext uri="{FF2B5EF4-FFF2-40B4-BE49-F238E27FC236}">
                <a16:creationId xmlns:a16="http://schemas.microsoft.com/office/drawing/2014/main" id="{59CBCB79-6F4B-AC45-BFA3-561336001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644572"/>
            <a:ext cx="4764606" cy="356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6DB7DE-BF94-D345-9F57-955A8AA4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747D0D-A228-8B47-BFFD-8CD16979E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32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0" name="Rectangle 70">
            <a:extLst>
              <a:ext uri="{FF2B5EF4-FFF2-40B4-BE49-F238E27FC236}">
                <a16:creationId xmlns:a16="http://schemas.microsoft.com/office/drawing/2014/main" id="{8B2BAECB-35E2-4DD9-8B8C-22D215DD0C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SABLIER - Définition sablier et orthographe">
            <a:extLst>
              <a:ext uri="{FF2B5EF4-FFF2-40B4-BE49-F238E27FC236}">
                <a16:creationId xmlns:a16="http://schemas.microsoft.com/office/drawing/2014/main" id="{B9C4F64F-04A9-CB48-9EF6-632236EBD2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0" r="3269"/>
          <a:stretch/>
        </p:blipFill>
        <p:spPr bwMode="auto">
          <a:xfrm>
            <a:off x="6938682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461" name="Straight Connector 72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528235" y="0"/>
            <a:ext cx="6663765" cy="9920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92281C-9F1E-D746-BF9F-3017451EE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73" y="1636313"/>
            <a:ext cx="5901935" cy="4118345"/>
          </a:xfrm>
        </p:spPr>
        <p:txBody>
          <a:bodyPr>
            <a:normAutofit/>
          </a:bodyPr>
          <a:lstStyle/>
          <a:p>
            <a:r>
              <a:rPr lang="fr-BE" dirty="0"/>
              <a:t>1983 :  	1</a:t>
            </a:r>
            <a:r>
              <a:rPr lang="fr-BE" baseline="30000" dirty="0"/>
              <a:t>ère</a:t>
            </a:r>
            <a:r>
              <a:rPr lang="fr-BE" dirty="0"/>
              <a:t> publication de la TIM =&gt; mise 		en évidence de 7 intelligences </a:t>
            </a:r>
          </a:p>
          <a:p>
            <a:pPr marL="0" indent="0">
              <a:buNone/>
            </a:pPr>
            <a:endParaRPr lang="fr-BE" sz="1050" dirty="0"/>
          </a:p>
          <a:p>
            <a:r>
              <a:rPr lang="fr-BE" dirty="0"/>
              <a:t>1993 :		 8</a:t>
            </a:r>
            <a:r>
              <a:rPr lang="fr-BE" baseline="30000" dirty="0"/>
              <a:t>ème</a:t>
            </a:r>
            <a:r>
              <a:rPr lang="fr-BE" dirty="0"/>
              <a:t> intelligence : l’intelligence 			naturaliste </a:t>
            </a:r>
          </a:p>
          <a:p>
            <a:pPr marL="0" indent="0">
              <a:buNone/>
            </a:pPr>
            <a:endParaRPr lang="fr-BE" sz="1050" dirty="0"/>
          </a:p>
          <a:p>
            <a:r>
              <a:rPr lang="fr-BE" dirty="0"/>
              <a:t>Aujourd’hui : 	 8.5</a:t>
            </a:r>
            <a:r>
              <a:rPr lang="fr-BE" baseline="30000" dirty="0"/>
              <a:t>ème  </a:t>
            </a:r>
            <a:r>
              <a:rPr lang="fr-BE" dirty="0"/>
              <a:t>: l’intelligence existentielle 		ou spirituelle : elle ne partage pas 		le même statut que les autres, elle 		est à part entière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F6946C-1EB0-3446-9064-048DD4791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Colloque "Panser l'humain" 5/5/2022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6FF1BD-E0BF-7744-BDC9-271303E0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67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7" name="Rectangle 134">
            <a:extLst>
              <a:ext uri="{FF2B5EF4-FFF2-40B4-BE49-F238E27FC236}">
                <a16:creationId xmlns:a16="http://schemas.microsoft.com/office/drawing/2014/main" id="{22171661-0838-4942-A149-8C1B789266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8" name="Rectangle 23">
            <a:extLst>
              <a:ext uri="{FF2B5EF4-FFF2-40B4-BE49-F238E27FC236}">
                <a16:creationId xmlns:a16="http://schemas.microsoft.com/office/drawing/2014/main" id="{5C569A89-4BBD-4E62-9A37-D553FBF9F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1895" y="-11953"/>
            <a:ext cx="8600105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985167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985167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985167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98516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299" name="Straight Connector 138">
            <a:extLst>
              <a:ext uri="{FF2B5EF4-FFF2-40B4-BE49-F238E27FC236}">
                <a16:creationId xmlns:a16="http://schemas.microsoft.com/office/drawing/2014/main" id="{BB04A404-AF1E-4EC9-AF7D-46C68BFCEB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890239" y="1"/>
            <a:ext cx="2499667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Cerveau - Physiologie, Douleurs, Maladies, Prévention">
            <a:extLst>
              <a:ext uri="{FF2B5EF4-FFF2-40B4-BE49-F238E27FC236}">
                <a16:creationId xmlns:a16="http://schemas.microsoft.com/office/drawing/2014/main" id="{DB01D0C3-1CE2-A347-A21E-5E576307BE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r="22041" b="2"/>
          <a:stretch/>
        </p:blipFill>
        <p:spPr bwMode="auto">
          <a:xfrm>
            <a:off x="533400" y="997147"/>
            <a:ext cx="4967288" cy="486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2300D0-0197-0443-98A7-B4226720F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3607" y="2206798"/>
            <a:ext cx="5656256" cy="4098083"/>
          </a:xfrm>
        </p:spPr>
        <p:txBody>
          <a:bodyPr anchor="t">
            <a:normAutofit/>
          </a:bodyPr>
          <a:lstStyle/>
          <a:p>
            <a:r>
              <a:rPr lang="fr-BE" sz="2800" dirty="0"/>
              <a:t>Pas une intelligence mais plusieurs </a:t>
            </a:r>
          </a:p>
          <a:p>
            <a:r>
              <a:rPr lang="fr-BE" sz="2800" dirty="0"/>
              <a:t>Chacune autonome les unes des autres</a:t>
            </a:r>
          </a:p>
          <a:p>
            <a:r>
              <a:rPr lang="fr-BE" sz="2800" dirty="0"/>
              <a:t>Elles peuvent s’interconnecter selon les tâches à accomplir.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1D0B2A5-FBC5-9946-83D1-FD6487515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18C39A-825C-3046-B71E-9488DA5DF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95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0D44D8B-89ED-A345-8A61-59C79678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45ACF33-1644-074E-AB93-F095D31A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3A728FE8-69B3-6B46-976F-EA83AC3A63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1324627"/>
              </p:ext>
            </p:extLst>
          </p:nvPr>
        </p:nvGraphicFramePr>
        <p:xfrm>
          <a:off x="752587" y="931447"/>
          <a:ext cx="6200800" cy="4995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" descr="page1image57117424">
            <a:extLst>
              <a:ext uri="{FF2B5EF4-FFF2-40B4-BE49-F238E27FC236}">
                <a16:creationId xmlns:a16="http://schemas.microsoft.com/office/drawing/2014/main" id="{932D43A7-E520-8734-66C9-2430F5A62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8934" y="1264072"/>
            <a:ext cx="3550479" cy="432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254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14" descr="Le mystère d&amp;#39;Anya, le bébé qui dort depuis presque un an ! | 24hcongo">
            <a:extLst>
              <a:ext uri="{FF2B5EF4-FFF2-40B4-BE49-F238E27FC236}">
                <a16:creationId xmlns:a16="http://schemas.microsoft.com/office/drawing/2014/main" id="{F7DE7B7E-9048-1044-9A1B-D26C48CE9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1" r="8960" b="3"/>
          <a:stretch/>
        </p:blipFill>
        <p:spPr bwMode="auto">
          <a:xfrm>
            <a:off x="533400" y="967002"/>
            <a:ext cx="5270053" cy="492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CD81B7-8B29-D740-96C6-009D8E3D8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706" y="2211069"/>
            <a:ext cx="4439894" cy="4113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/>
              <a:t>Plus un type d’intelligence est soutenu plus il se développera </a:t>
            </a:r>
            <a:r>
              <a:rPr lang="fr-BE" b="1" dirty="0"/>
              <a:t>peu importe son degré de départ. 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>
                <a:sym typeface="Wingdings" pitchFamily="2" charset="2"/>
              </a:rPr>
              <a:t> Processus </a:t>
            </a:r>
            <a:r>
              <a:rPr lang="fr-BE" b="1" dirty="0">
                <a:sym typeface="Wingdings" pitchFamily="2" charset="2"/>
              </a:rPr>
              <a:t>dynamique positif</a:t>
            </a:r>
            <a:endParaRPr lang="fr-BE" b="1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F06746-58D2-2B42-8D09-65EEE6D9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Colloque "Panser l'humain" 5/5/2022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D6C7F1-9E08-5440-AC8A-429FC3D9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04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9" name="Rectangle 198">
            <a:extLst>
              <a:ext uri="{FF2B5EF4-FFF2-40B4-BE49-F238E27FC236}">
                <a16:creationId xmlns:a16="http://schemas.microsoft.com/office/drawing/2014/main" id="{052B717E-679E-41A4-B95A-8F7DFAD3FA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23">
            <a:extLst>
              <a:ext uri="{FF2B5EF4-FFF2-40B4-BE49-F238E27FC236}">
                <a16:creationId xmlns:a16="http://schemas.microsoft.com/office/drawing/2014/main" id="{0B0EB278-F8C7-43AD-BCE2-A2F4D98C49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"/>
            <a:ext cx="7960944" cy="6859759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3837993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3837993 w 6125882"/>
              <a:gd name="connsiteY4" fmla="*/ 0 h 6857998"/>
              <a:gd name="connsiteX0" fmla="*/ 3244301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244301 w 6125882"/>
              <a:gd name="connsiteY4" fmla="*/ 0 h 6868949"/>
              <a:gd name="connsiteX0" fmla="*/ 3010169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010169 w 6125882"/>
              <a:gd name="connsiteY4" fmla="*/ 0 h 6868949"/>
              <a:gd name="connsiteX0" fmla="*/ 2951635 w 6067348"/>
              <a:gd name="connsiteY0" fmla="*/ 0 h 6868949"/>
              <a:gd name="connsiteX1" fmla="*/ 6067348 w 6067348"/>
              <a:gd name="connsiteY1" fmla="*/ 10951 h 6868949"/>
              <a:gd name="connsiteX2" fmla="*/ 6067348 w 6067348"/>
              <a:gd name="connsiteY2" fmla="*/ 6868949 h 6868949"/>
              <a:gd name="connsiteX3" fmla="*/ 0 w 6067348"/>
              <a:gd name="connsiteY3" fmla="*/ 6867946 h 6868949"/>
              <a:gd name="connsiteX4" fmla="*/ 2951635 w 6067348"/>
              <a:gd name="connsiteY4" fmla="*/ 0 h 6868949"/>
              <a:gd name="connsiteX0" fmla="*/ 2762929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762929 w 6067348"/>
              <a:gd name="connsiteY4" fmla="*/ 0 h 6859759"/>
              <a:gd name="connsiteX0" fmla="*/ 2675315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675315 w 6067348"/>
              <a:gd name="connsiteY4" fmla="*/ 0 h 6859759"/>
              <a:gd name="connsiteX0" fmla="*/ 2446171 w 5838204"/>
              <a:gd name="connsiteY0" fmla="*/ 0 h 6859759"/>
              <a:gd name="connsiteX1" fmla="*/ 5838204 w 5838204"/>
              <a:gd name="connsiteY1" fmla="*/ 1761 h 6859759"/>
              <a:gd name="connsiteX2" fmla="*/ 5838204 w 5838204"/>
              <a:gd name="connsiteY2" fmla="*/ 6859759 h 6859759"/>
              <a:gd name="connsiteX3" fmla="*/ 0 w 5838204"/>
              <a:gd name="connsiteY3" fmla="*/ 6858756 h 6859759"/>
              <a:gd name="connsiteX4" fmla="*/ 2446171 w 5838204"/>
              <a:gd name="connsiteY4" fmla="*/ 0 h 685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204" h="6859759">
                <a:moveTo>
                  <a:pt x="2446171" y="0"/>
                </a:moveTo>
                <a:lnTo>
                  <a:pt x="5838204" y="1761"/>
                </a:lnTo>
                <a:lnTo>
                  <a:pt x="5838204" y="6859759"/>
                </a:lnTo>
                <a:lnTo>
                  <a:pt x="0" y="6858756"/>
                </a:lnTo>
                <a:lnTo>
                  <a:pt x="244617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83D1B3-45CF-9A41-A7AF-7323E8714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350" y="541964"/>
            <a:ext cx="4768938" cy="38186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/>
              <a:t>5  intelligences interviennent dans “l’humiligence”</a:t>
            </a:r>
          </a:p>
        </p:txBody>
      </p: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50A7A0AD-25ED-4137-AA04-A0E36CAA8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1187" y="10631"/>
            <a:ext cx="876073" cy="68580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B186F20B-6445-4368-B022-F9EABF15AE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07961" y="640726"/>
            <a:ext cx="2884039" cy="62172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99F97BBF-9EBF-4BEE-B39C-E6C666941D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4086" y="0"/>
            <a:ext cx="2757914" cy="14252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Stickers doigt main à acheter en ligne | Spreadshirt">
            <a:extLst>
              <a:ext uri="{FF2B5EF4-FFF2-40B4-BE49-F238E27FC236}">
                <a16:creationId xmlns:a16="http://schemas.microsoft.com/office/drawing/2014/main" id="{B5C46177-3607-BF42-3661-0F6159F70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r="7293"/>
          <a:stretch/>
        </p:blipFill>
        <p:spPr bwMode="auto">
          <a:xfrm>
            <a:off x="6222405" y="541964"/>
            <a:ext cx="5309790" cy="578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C818F1-242D-3649-B815-7B9682B7F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spc="30" baseline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Colloque "Panser l'humain" 5/5/2022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5D07A9-70AB-E242-9D94-4304BBD67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2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40FAA275-A996-ED44-B34A-BADB3263E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9232990"/>
              </p:ext>
            </p:extLst>
          </p:nvPr>
        </p:nvGraphicFramePr>
        <p:xfrm>
          <a:off x="318407" y="-1"/>
          <a:ext cx="11487150" cy="6764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6389A91-23C9-6C4D-8734-A8780CE8A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B27505-C88E-4140-95E0-7B7EB51E6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22</a:t>
            </a:fld>
            <a:endParaRPr lang="en-US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AB09CC6-1279-6640-A9DF-594F869B554B}"/>
              </a:ext>
            </a:extLst>
          </p:cNvPr>
          <p:cNvSpPr/>
          <p:nvPr/>
        </p:nvSpPr>
        <p:spPr>
          <a:xfrm>
            <a:off x="5954257" y="2883695"/>
            <a:ext cx="1042445" cy="10906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3C201F9-1D33-A94D-9B01-4B16FCD16C6C}"/>
              </a:ext>
            </a:extLst>
          </p:cNvPr>
          <p:cNvSpPr txBox="1"/>
          <p:nvPr/>
        </p:nvSpPr>
        <p:spPr>
          <a:xfrm>
            <a:off x="6224157" y="2883695"/>
            <a:ext cx="604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04591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C36B99-19D9-7C4A-8297-A5211CB26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b="1" dirty="0"/>
              <a:t>3. « L’</a:t>
            </a:r>
            <a:r>
              <a:rPr lang="fr-FR" sz="4400" b="1" dirty="0" err="1"/>
              <a:t>humiligence</a:t>
            </a:r>
            <a:r>
              <a:rPr lang="fr-FR" sz="4400" b="1" dirty="0"/>
              <a:t> » ou l’humilité de l’intelligence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F643BA1-F44D-A745-8398-3BF9F3A3E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2C9CEB-9D51-7545-A16B-6A5B59DDA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82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21FBE127-D2A6-4FA3-A6B9-B8FD1DE4B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DD9C044-4B08-47CC-852C-B22B09675A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4948518" cy="13245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033687E-2F83-4E90-B11A-4B998C1540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85">
            <a:extLst>
              <a:ext uri="{FF2B5EF4-FFF2-40B4-BE49-F238E27FC236}">
                <a16:creationId xmlns:a16="http://schemas.microsoft.com/office/drawing/2014/main" id="{D292DBC3-1A72-41ED-8432-D0D64FD631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2743200"/>
            <a:ext cx="4477872" cy="4114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Main plante images libres de droit, photos de Main plante | Depositphotos">
            <a:extLst>
              <a:ext uri="{FF2B5EF4-FFF2-40B4-BE49-F238E27FC236}">
                <a16:creationId xmlns:a16="http://schemas.microsoft.com/office/drawing/2014/main" id="{1E298CDB-5D61-AD43-A1AD-25BDCB0B5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113567"/>
            <a:ext cx="5562600" cy="463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BB0319-B266-FE4A-BDD0-B1627D0A7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1789" y="2290762"/>
            <a:ext cx="4572428" cy="403383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BE" dirty="0"/>
              <a:t>« L’</a:t>
            </a:r>
            <a:r>
              <a:rPr lang="fr-BE" dirty="0" err="1"/>
              <a:t>humiligence</a:t>
            </a:r>
            <a:r>
              <a:rPr lang="fr-BE" dirty="0"/>
              <a:t> » est l’application de l’</a:t>
            </a:r>
            <a:r>
              <a:rPr lang="fr-BE" dirty="0" err="1"/>
              <a:t>humilite</a:t>
            </a:r>
            <a:r>
              <a:rPr lang="fr-BE" dirty="0"/>
              <a:t>́ dans ces différentes formes d’intelligences. </a:t>
            </a: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ABF47DD-C098-0C4B-88B9-6E45CC30B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Colloque "Panser l'humain" 5/5/2022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C8981E-1E5B-4A42-AC5F-073DF0AF4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cxnSp>
        <p:nvCxnSpPr>
          <p:cNvPr id="153" name="Straight Connector 87">
            <a:extLst>
              <a:ext uri="{FF2B5EF4-FFF2-40B4-BE49-F238E27FC236}">
                <a16:creationId xmlns:a16="http://schemas.microsoft.com/office/drawing/2014/main" id="{99309E4A-5F81-4CAB-B5DB-AB4EB90C71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7" y="2548218"/>
            <a:ext cx="589522" cy="43097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Wat is symbiose in de biologie? Definitie en voorbeelden van symbiose -  Wetenschap 2021">
            <a:extLst>
              <a:ext uri="{FF2B5EF4-FFF2-40B4-BE49-F238E27FC236}">
                <a16:creationId xmlns:a16="http://schemas.microsoft.com/office/drawing/2014/main" id="{A7F49550-0638-0748-BB50-C2C16BB6BF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866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0" name="Straight Connector 83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1" name="Straight Connector 85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2" name="Straight Connector 87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3" name="Straight Connector 89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4" name="Straight Connector 91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5" name="Straight Connector 93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6" name="Straight Connector 95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87" name="Rectangle 97">
            <a:extLst>
              <a:ext uri="{FF2B5EF4-FFF2-40B4-BE49-F238E27FC236}">
                <a16:creationId xmlns:a16="http://schemas.microsoft.com/office/drawing/2014/main" id="{A817523A-D1A4-4AA1-A06E-3E8AA7B4B9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8" name="Rectangle 99">
            <a:extLst>
              <a:ext uri="{FF2B5EF4-FFF2-40B4-BE49-F238E27FC236}">
                <a16:creationId xmlns:a16="http://schemas.microsoft.com/office/drawing/2014/main" id="{04E9E526-05D2-4C66-8B99-CB7BC51F32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CB42BB1-04C1-8A47-9A5E-B687CDE8F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809" y="927212"/>
            <a:ext cx="5933365" cy="37068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dirty="0"/>
              <a:t>a. Les intelligences</a:t>
            </a:r>
            <a:br>
              <a:rPr lang="en-US" sz="3200" b="1" dirty="0"/>
            </a:br>
            <a:r>
              <a:rPr lang="en-US" sz="3200" b="1" dirty="0"/>
              <a:t> </a:t>
            </a:r>
            <a:r>
              <a:rPr lang="en-US" sz="3200" b="1" dirty="0" err="1"/>
              <a:t>logico-mathématique</a:t>
            </a:r>
            <a:r>
              <a:rPr lang="en-US" sz="3200" b="1" dirty="0"/>
              <a:t> et </a:t>
            </a:r>
            <a:br>
              <a:rPr lang="en-US" sz="3200" b="1" dirty="0"/>
            </a:br>
            <a:r>
              <a:rPr lang="en-US" sz="3200" b="1" dirty="0"/>
              <a:t>verbo-</a:t>
            </a:r>
            <a:r>
              <a:rPr lang="en-US" sz="3200" b="1" dirty="0" err="1"/>
              <a:t>linguistique</a:t>
            </a:r>
            <a:r>
              <a:rPr lang="en-US" sz="3200" b="1" dirty="0"/>
              <a:t> :</a:t>
            </a:r>
            <a:br>
              <a:rPr lang="en-US" sz="3200" b="1" dirty="0"/>
            </a:br>
            <a:r>
              <a:rPr lang="en-US" sz="4100" b="1" dirty="0"/>
              <a:t/>
            </a:r>
            <a:br>
              <a:rPr lang="en-US" sz="4100" b="1" dirty="0"/>
            </a:br>
            <a:r>
              <a:rPr lang="en-US" sz="4100" b="1" dirty="0"/>
              <a:t/>
            </a:r>
            <a:br>
              <a:rPr lang="en-US" sz="4100" b="1" dirty="0"/>
            </a:br>
            <a:r>
              <a:rPr lang="en-US" sz="2000" dirty="0">
                <a:latin typeface="+mn-lt"/>
              </a:rPr>
              <a:t>“ ABC 123” </a:t>
            </a:r>
          </a:p>
        </p:txBody>
      </p:sp>
      <p:pic>
        <p:nvPicPr>
          <p:cNvPr id="2050" name="Picture 2" descr="Jeu mathématique : saurez-vous découvrir le chiffre brouillé ?">
            <a:extLst>
              <a:ext uri="{FF2B5EF4-FFF2-40B4-BE49-F238E27FC236}">
                <a16:creationId xmlns:a16="http://schemas.microsoft.com/office/drawing/2014/main" id="{76866AFF-6227-4A4F-A7AB-BDBE81F47D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8" r="5210" b="1"/>
          <a:stretch/>
        </p:blipFill>
        <p:spPr bwMode="auto">
          <a:xfrm>
            <a:off x="7958352" y="-5965"/>
            <a:ext cx="4233648" cy="3434971"/>
          </a:xfrm>
          <a:custGeom>
            <a:avLst/>
            <a:gdLst/>
            <a:ahLst/>
            <a:cxnLst/>
            <a:rect l="l" t="t" r="r" b="b"/>
            <a:pathLst>
              <a:path w="4233648" h="3434971">
                <a:moveTo>
                  <a:pt x="1032308" y="0"/>
                </a:moveTo>
                <a:lnTo>
                  <a:pt x="4233648" y="0"/>
                </a:lnTo>
                <a:lnTo>
                  <a:pt x="4233648" y="3434971"/>
                </a:lnTo>
                <a:lnTo>
                  <a:pt x="0" y="343497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ttres de l&amp;#39;Alphabet en Feutrine Adhésives - Baker Ross">
            <a:extLst>
              <a:ext uri="{FF2B5EF4-FFF2-40B4-BE49-F238E27FC236}">
                <a16:creationId xmlns:a16="http://schemas.microsoft.com/office/drawing/2014/main" id="{36983A20-57C1-5542-AB33-B421C203F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4373"/>
          <a:stretch/>
        </p:blipFill>
        <p:spPr bwMode="auto">
          <a:xfrm>
            <a:off x="6931629" y="3428996"/>
            <a:ext cx="5260371" cy="3452252"/>
          </a:xfrm>
          <a:custGeom>
            <a:avLst/>
            <a:gdLst/>
            <a:ahLst/>
            <a:cxnLst/>
            <a:rect l="l" t="t" r="r" b="b"/>
            <a:pathLst>
              <a:path w="5260371" h="3434971">
                <a:moveTo>
                  <a:pt x="1028714" y="0"/>
                </a:moveTo>
                <a:lnTo>
                  <a:pt x="5260371" y="0"/>
                </a:lnTo>
                <a:lnTo>
                  <a:pt x="5260371" y="3434971"/>
                </a:lnTo>
                <a:lnTo>
                  <a:pt x="0" y="342301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89" name="Straight Connector 101">
            <a:extLst>
              <a:ext uri="{FF2B5EF4-FFF2-40B4-BE49-F238E27FC236}">
                <a16:creationId xmlns:a16="http://schemas.microsoft.com/office/drawing/2014/main" id="{F3F47F83-8728-4E0D-BDE6-2C09A035C8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95228" y="0"/>
            <a:ext cx="532263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73A5D7-FDA2-3E4E-9D52-7A2945509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5CCBD2-C3F7-CF46-A007-44369FFB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25</a:t>
            </a:fld>
            <a:endParaRPr lang="en-US"/>
          </a:p>
        </p:txBody>
      </p:sp>
      <p:pic>
        <p:nvPicPr>
          <p:cNvPr id="4" name="A-B-C, Easy as 1-2-3! by ABCmouse.com (originally by The Jackson 5).mp3" descr="A-B-C, Easy as 1-2-3! by ABCmouse.com (originally by The Jackson 5).mp3">
            <a:hlinkClick r:id="" action="ppaction://media"/>
            <a:extLst>
              <a:ext uri="{FF2B5EF4-FFF2-40B4-BE49-F238E27FC236}">
                <a16:creationId xmlns:a16="http://schemas.microsoft.com/office/drawing/2014/main" id="{A323D548-321D-2E8F-7F68-33758DFB83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61359" y="-225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7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832AC7B-FB14-AE46-B4B3-E03F3E8C0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469" y="669471"/>
            <a:ext cx="17641592" cy="4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Image 13" descr="page1image29351856">
            <a:extLst>
              <a:ext uri="{FF2B5EF4-FFF2-40B4-BE49-F238E27FC236}">
                <a16:creationId xmlns:a16="http://schemas.microsoft.com/office/drawing/2014/main" id="{5A3633CA-43C1-654F-AA19-4B4706172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469" y="669471"/>
            <a:ext cx="935745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ACB1A6-21F0-924F-A9BA-47EE79E8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8023D52-6831-3A4E-A58E-2EEAC942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2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2" name="Rectangle 151">
            <a:extLst>
              <a:ext uri="{FF2B5EF4-FFF2-40B4-BE49-F238E27FC236}">
                <a16:creationId xmlns:a16="http://schemas.microsoft.com/office/drawing/2014/main" id="{052B717E-679E-41A4-B95A-8F7DFAD3FA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23">
            <a:extLst>
              <a:ext uri="{FF2B5EF4-FFF2-40B4-BE49-F238E27FC236}">
                <a16:creationId xmlns:a16="http://schemas.microsoft.com/office/drawing/2014/main" id="{0B0EB278-F8C7-43AD-BCE2-A2F4D98C49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"/>
            <a:ext cx="7960944" cy="6859759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3837993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3837993 w 6125882"/>
              <a:gd name="connsiteY4" fmla="*/ 0 h 6857998"/>
              <a:gd name="connsiteX0" fmla="*/ 3244301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244301 w 6125882"/>
              <a:gd name="connsiteY4" fmla="*/ 0 h 6868949"/>
              <a:gd name="connsiteX0" fmla="*/ 3010169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010169 w 6125882"/>
              <a:gd name="connsiteY4" fmla="*/ 0 h 6868949"/>
              <a:gd name="connsiteX0" fmla="*/ 2951635 w 6067348"/>
              <a:gd name="connsiteY0" fmla="*/ 0 h 6868949"/>
              <a:gd name="connsiteX1" fmla="*/ 6067348 w 6067348"/>
              <a:gd name="connsiteY1" fmla="*/ 10951 h 6868949"/>
              <a:gd name="connsiteX2" fmla="*/ 6067348 w 6067348"/>
              <a:gd name="connsiteY2" fmla="*/ 6868949 h 6868949"/>
              <a:gd name="connsiteX3" fmla="*/ 0 w 6067348"/>
              <a:gd name="connsiteY3" fmla="*/ 6867946 h 6868949"/>
              <a:gd name="connsiteX4" fmla="*/ 2951635 w 6067348"/>
              <a:gd name="connsiteY4" fmla="*/ 0 h 6868949"/>
              <a:gd name="connsiteX0" fmla="*/ 2762929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762929 w 6067348"/>
              <a:gd name="connsiteY4" fmla="*/ 0 h 6859759"/>
              <a:gd name="connsiteX0" fmla="*/ 2675315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675315 w 6067348"/>
              <a:gd name="connsiteY4" fmla="*/ 0 h 6859759"/>
              <a:gd name="connsiteX0" fmla="*/ 2446171 w 5838204"/>
              <a:gd name="connsiteY0" fmla="*/ 0 h 6859759"/>
              <a:gd name="connsiteX1" fmla="*/ 5838204 w 5838204"/>
              <a:gd name="connsiteY1" fmla="*/ 1761 h 6859759"/>
              <a:gd name="connsiteX2" fmla="*/ 5838204 w 5838204"/>
              <a:gd name="connsiteY2" fmla="*/ 6859759 h 6859759"/>
              <a:gd name="connsiteX3" fmla="*/ 0 w 5838204"/>
              <a:gd name="connsiteY3" fmla="*/ 6858756 h 6859759"/>
              <a:gd name="connsiteX4" fmla="*/ 2446171 w 5838204"/>
              <a:gd name="connsiteY4" fmla="*/ 0 h 685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204" h="6859759">
                <a:moveTo>
                  <a:pt x="2446171" y="0"/>
                </a:moveTo>
                <a:lnTo>
                  <a:pt x="5838204" y="1761"/>
                </a:lnTo>
                <a:lnTo>
                  <a:pt x="5838204" y="6859759"/>
                </a:lnTo>
                <a:lnTo>
                  <a:pt x="0" y="6858756"/>
                </a:lnTo>
                <a:lnTo>
                  <a:pt x="244617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BF5846-38A0-6E43-B637-A1739C1FA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43" y="1027771"/>
            <a:ext cx="5729130" cy="4951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dirty="0"/>
              <a:t>B. </a:t>
            </a:r>
            <a:r>
              <a:rPr lang="en-US" sz="3200" b="1" dirty="0" err="1"/>
              <a:t>L’intelligence</a:t>
            </a:r>
            <a:r>
              <a:rPr lang="en-US" sz="3200" b="1" dirty="0"/>
              <a:t> </a:t>
            </a:r>
            <a:r>
              <a:rPr lang="en-US" sz="3200" b="1" dirty="0" err="1"/>
              <a:t>intrapersonnelle</a:t>
            </a:r>
            <a:r>
              <a:rPr lang="en-US" sz="3200" b="1" dirty="0"/>
              <a:t> :</a:t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fr-BE" sz="2000" cap="none" dirty="0">
                <a:latin typeface="+mn-lt"/>
              </a:rPr>
              <a:t>« Ça plane pour moi </a:t>
            </a:r>
            <a:br>
              <a:rPr lang="fr-BE" sz="2000" cap="none" dirty="0">
                <a:latin typeface="+mn-lt"/>
              </a:rPr>
            </a:br>
            <a:r>
              <a:rPr lang="fr-BE" sz="2000" cap="none" dirty="0">
                <a:latin typeface="+mn-lt"/>
              </a:rPr>
              <a:t>Ça plane pour moi</a:t>
            </a:r>
            <a:br>
              <a:rPr lang="fr-BE" sz="2000" cap="none" dirty="0">
                <a:latin typeface="+mn-lt"/>
              </a:rPr>
            </a:br>
            <a:r>
              <a:rPr lang="fr-BE" sz="2000" cap="none" dirty="0">
                <a:latin typeface="+mn-lt"/>
              </a:rPr>
              <a:t>Ça plane pour moi, moi, moi, moi, moi, ça plane pour moi</a:t>
            </a:r>
            <a:br>
              <a:rPr lang="fr-BE" sz="2000" cap="none" dirty="0">
                <a:latin typeface="+mn-lt"/>
              </a:rPr>
            </a:br>
            <a:r>
              <a:rPr lang="fr-BE" sz="2000" cap="none" dirty="0">
                <a:latin typeface="+mn-lt"/>
              </a:rPr>
              <a:t>(hou-hou-</a:t>
            </a:r>
            <a:r>
              <a:rPr lang="fr-BE" sz="2000" cap="none" dirty="0" err="1">
                <a:latin typeface="+mn-lt"/>
              </a:rPr>
              <a:t>oou</a:t>
            </a:r>
            <a:r>
              <a:rPr lang="fr-BE" sz="2000" cap="none" dirty="0">
                <a:latin typeface="+mn-lt"/>
              </a:rPr>
              <a:t>-</a:t>
            </a:r>
            <a:r>
              <a:rPr lang="fr-BE" sz="2000" cap="none" dirty="0" err="1">
                <a:latin typeface="+mn-lt"/>
              </a:rPr>
              <a:t>oou</a:t>
            </a:r>
            <a:r>
              <a:rPr lang="fr-BE" sz="2000" cap="none" dirty="0">
                <a:latin typeface="+mn-lt"/>
              </a:rPr>
              <a:t>!) ça plane pour moi »</a:t>
            </a:r>
            <a:br>
              <a:rPr lang="fr-BE" sz="2000" cap="none" dirty="0">
                <a:latin typeface="+mn-lt"/>
              </a:rPr>
            </a:br>
            <a:r>
              <a:rPr lang="en-US" sz="2000" b="1" dirty="0">
                <a:latin typeface="+mn-lt"/>
              </a:rPr>
              <a:t/>
            </a:r>
            <a:br>
              <a:rPr lang="en-US" sz="2000" b="1" dirty="0">
                <a:latin typeface="+mn-lt"/>
              </a:rPr>
            </a:br>
            <a:r>
              <a:rPr lang="en-US" sz="2000" b="1" dirty="0"/>
              <a:t/>
            </a:r>
            <a:br>
              <a:rPr lang="en-US" sz="2000" b="1" dirty="0"/>
            </a:br>
            <a:endParaRPr lang="en-US" sz="2000" dirty="0"/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50A7A0AD-25ED-4137-AA04-A0E36CAA8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1187" y="10631"/>
            <a:ext cx="876073" cy="68580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B186F20B-6445-4368-B022-F9EABF15AE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07961" y="640726"/>
            <a:ext cx="2884039" cy="62172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99F97BBF-9EBF-4BEE-B39C-E6C666941D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4086" y="0"/>
            <a:ext cx="2757914" cy="14252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Figurine-Gifts UK Sculpture en bronze Le penseur de Rodin : Amazon.fr:  Cuisine et Maison">
            <a:extLst>
              <a:ext uri="{FF2B5EF4-FFF2-40B4-BE49-F238E27FC236}">
                <a16:creationId xmlns:a16="http://schemas.microsoft.com/office/drawing/2014/main" id="{132DBBF9-1CA1-D144-9452-BF43B8268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"/>
          <a:stretch/>
        </p:blipFill>
        <p:spPr bwMode="auto">
          <a:xfrm>
            <a:off x="7094694" y="541964"/>
            <a:ext cx="3565212" cy="578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2DED54B-3D52-074F-9AAE-3A84845C0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64A7653-FEF1-1644-978C-3C2302A4B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27</a:t>
            </a:fld>
            <a:endParaRPr lang="en-US"/>
          </a:p>
        </p:txBody>
      </p:sp>
      <p:pic>
        <p:nvPicPr>
          <p:cNvPr id="3" name="Plastic Bertrand - Ça Plane Pour (Lyrics) (From Money Heist Season 5 Vol 2).mp3" descr="Plastic Bertrand - Ça Plane Pour (Lyrics) (From Money Heist Season 5 Vol 2).mp3">
            <a:hlinkClick r:id="" action="ppaction://media"/>
            <a:extLst>
              <a:ext uri="{FF2B5EF4-FFF2-40B4-BE49-F238E27FC236}">
                <a16:creationId xmlns:a16="http://schemas.microsoft.com/office/drawing/2014/main" id="{9F7BFD35-D4FA-57CD-636E-53F93781AB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58278" y="6721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7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4E1EE7-0535-A741-9AE6-3FB36B502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082" y="900339"/>
            <a:ext cx="15905921" cy="4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49" name="Image 14" descr="page1image29352064">
            <a:extLst>
              <a:ext uri="{FF2B5EF4-FFF2-40B4-BE49-F238E27FC236}">
                <a16:creationId xmlns:a16="http://schemas.microsoft.com/office/drawing/2014/main" id="{B571990C-985C-5944-AA3E-3B97B21DF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29" y="900339"/>
            <a:ext cx="8755406" cy="449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E4228F-5A04-F642-B2F6-A2B58567D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E472FE-86FB-8648-B928-4BC7EC5EC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34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052B717E-679E-41A4-B95A-8F7DFAD3FA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23">
            <a:extLst>
              <a:ext uri="{FF2B5EF4-FFF2-40B4-BE49-F238E27FC236}">
                <a16:creationId xmlns:a16="http://schemas.microsoft.com/office/drawing/2014/main" id="{0B0EB278-F8C7-43AD-BCE2-A2F4D98C49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"/>
            <a:ext cx="7960944" cy="6859759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3837993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3837993 w 6125882"/>
              <a:gd name="connsiteY4" fmla="*/ 0 h 6857998"/>
              <a:gd name="connsiteX0" fmla="*/ 3244301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244301 w 6125882"/>
              <a:gd name="connsiteY4" fmla="*/ 0 h 6868949"/>
              <a:gd name="connsiteX0" fmla="*/ 3010169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010169 w 6125882"/>
              <a:gd name="connsiteY4" fmla="*/ 0 h 6868949"/>
              <a:gd name="connsiteX0" fmla="*/ 2951635 w 6067348"/>
              <a:gd name="connsiteY0" fmla="*/ 0 h 6868949"/>
              <a:gd name="connsiteX1" fmla="*/ 6067348 w 6067348"/>
              <a:gd name="connsiteY1" fmla="*/ 10951 h 6868949"/>
              <a:gd name="connsiteX2" fmla="*/ 6067348 w 6067348"/>
              <a:gd name="connsiteY2" fmla="*/ 6868949 h 6868949"/>
              <a:gd name="connsiteX3" fmla="*/ 0 w 6067348"/>
              <a:gd name="connsiteY3" fmla="*/ 6867946 h 6868949"/>
              <a:gd name="connsiteX4" fmla="*/ 2951635 w 6067348"/>
              <a:gd name="connsiteY4" fmla="*/ 0 h 6868949"/>
              <a:gd name="connsiteX0" fmla="*/ 2762929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762929 w 6067348"/>
              <a:gd name="connsiteY4" fmla="*/ 0 h 6859759"/>
              <a:gd name="connsiteX0" fmla="*/ 2675315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675315 w 6067348"/>
              <a:gd name="connsiteY4" fmla="*/ 0 h 6859759"/>
              <a:gd name="connsiteX0" fmla="*/ 2446171 w 5838204"/>
              <a:gd name="connsiteY0" fmla="*/ 0 h 6859759"/>
              <a:gd name="connsiteX1" fmla="*/ 5838204 w 5838204"/>
              <a:gd name="connsiteY1" fmla="*/ 1761 h 6859759"/>
              <a:gd name="connsiteX2" fmla="*/ 5838204 w 5838204"/>
              <a:gd name="connsiteY2" fmla="*/ 6859759 h 6859759"/>
              <a:gd name="connsiteX3" fmla="*/ 0 w 5838204"/>
              <a:gd name="connsiteY3" fmla="*/ 6858756 h 6859759"/>
              <a:gd name="connsiteX4" fmla="*/ 2446171 w 5838204"/>
              <a:gd name="connsiteY4" fmla="*/ 0 h 685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204" h="6859759">
                <a:moveTo>
                  <a:pt x="2446171" y="0"/>
                </a:moveTo>
                <a:lnTo>
                  <a:pt x="5838204" y="1761"/>
                </a:lnTo>
                <a:lnTo>
                  <a:pt x="5838204" y="6859759"/>
                </a:lnTo>
                <a:lnTo>
                  <a:pt x="0" y="6858756"/>
                </a:lnTo>
                <a:lnTo>
                  <a:pt x="244617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B44AEE-6A86-DD42-8743-BDEC5ECD8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496" y="685800"/>
            <a:ext cx="4993792" cy="53005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600" b="1" dirty="0"/>
              <a:t>C. </a:t>
            </a:r>
            <a:r>
              <a:rPr lang="en-US" sz="3600" b="1" dirty="0" err="1"/>
              <a:t>L’intelligence</a:t>
            </a:r>
            <a:r>
              <a:rPr lang="en-US" sz="3600" b="1" dirty="0"/>
              <a:t> </a:t>
            </a:r>
            <a:r>
              <a:rPr lang="en-US" sz="3600" b="1" dirty="0" err="1"/>
              <a:t>interpersonnelle</a:t>
            </a:r>
            <a:r>
              <a:rPr lang="en-US" sz="3600" b="1" dirty="0"/>
              <a:t> :</a:t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2200" b="1" dirty="0"/>
              <a:t>“ </a:t>
            </a:r>
            <a:r>
              <a:rPr lang="fr-BE" sz="2200" cap="none" dirty="0">
                <a:latin typeface="+mn-lt"/>
              </a:rPr>
              <a:t>Oh, toi plus moi plus tous ceux qui le veulent</a:t>
            </a:r>
            <a:br>
              <a:rPr lang="fr-BE" sz="2200" cap="none" dirty="0">
                <a:latin typeface="+mn-lt"/>
              </a:rPr>
            </a:br>
            <a:r>
              <a:rPr lang="fr-BE" sz="2200" cap="none" dirty="0">
                <a:latin typeface="+mn-lt"/>
              </a:rPr>
              <a:t>plus lui plus elle et tous ceux qui sont seuls</a:t>
            </a:r>
            <a:br>
              <a:rPr lang="fr-BE" sz="2200" cap="none" dirty="0">
                <a:latin typeface="+mn-lt"/>
              </a:rPr>
            </a:br>
            <a:r>
              <a:rPr lang="fr-BE" sz="2200" cap="none" dirty="0">
                <a:latin typeface="+mn-lt"/>
              </a:rPr>
              <a:t>allez, venez et entrez dans la danse </a:t>
            </a:r>
            <a:r>
              <a:rPr lang="en-US" sz="2200" b="1" dirty="0"/>
              <a:t>”</a:t>
            </a:r>
            <a:r>
              <a:rPr lang="fr-BE" sz="4000" dirty="0"/>
              <a:t/>
            </a:r>
            <a:br>
              <a:rPr lang="fr-BE" sz="4000" dirty="0"/>
            </a:b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dirty="0"/>
              <a:t> </a:t>
            </a:r>
            <a:endParaRPr lang="en-US" sz="3000" dirty="0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0A7A0AD-25ED-4137-AA04-A0E36CAA8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1187" y="10631"/>
            <a:ext cx="876073" cy="68580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186F20B-6445-4368-B022-F9EABF15AE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07961" y="640726"/>
            <a:ext cx="2884039" cy="62172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9F97BBF-9EBF-4BEE-B39C-E6C666941D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4086" y="0"/>
            <a:ext cx="2757914" cy="14252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REUNIONS DE SECTEURS RAPPEL DATES A RETENIR – DISTRICT DE FOOTBALL DE  TARN-ET-GARONNE">
            <a:extLst>
              <a:ext uri="{FF2B5EF4-FFF2-40B4-BE49-F238E27FC236}">
                <a16:creationId xmlns:a16="http://schemas.microsoft.com/office/drawing/2014/main" id="{779020AF-B96D-7C47-BA54-64E51794A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651981"/>
            <a:ext cx="5562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C126E8-0F03-4346-914D-ABA2A5AA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97BAA9-524A-214F-9A9E-B9366F89E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29</a:t>
            </a:fld>
            <a:endParaRPr lang="en-US"/>
          </a:p>
        </p:txBody>
      </p:sp>
      <p:pic>
        <p:nvPicPr>
          <p:cNvPr id="4" name="Grégoire court  Toi Plus Moi.mp3" descr="Grégoire court  Toi Plus Moi.mp3">
            <a:hlinkClick r:id="" action="ppaction://media"/>
            <a:extLst>
              <a:ext uri="{FF2B5EF4-FFF2-40B4-BE49-F238E27FC236}">
                <a16:creationId xmlns:a16="http://schemas.microsoft.com/office/drawing/2014/main" id="{ECAC66A2-A39E-A108-0ED1-160BE211DC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96300" y="279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0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21" name="Straight Connector 97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22" name="Straight Connector 99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23" name="Straight Connector 101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24" name="Straight Connector 103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25" name="Straight Connector 105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26" name="Straight Connector 107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27" name="Straight Connector 109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228" name="Rectangle 111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9FA8E74-6B58-C445-B8FB-BDC05F29A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10" y="2082932"/>
            <a:ext cx="4493885" cy="36142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dirty="0"/>
              <a:t>INTRODUCTION</a:t>
            </a:r>
            <a:br>
              <a:rPr lang="en-US" sz="4200" b="1" dirty="0"/>
            </a:br>
            <a:r>
              <a:rPr lang="en-US" sz="4200" b="1" dirty="0"/>
              <a:t/>
            </a:r>
            <a:br>
              <a:rPr lang="en-US" sz="4200" b="1" dirty="0"/>
            </a:br>
            <a:r>
              <a:rPr lang="fr-FR" sz="24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Etat des lieux </a:t>
            </a:r>
            <a:r>
              <a:rPr lang="fr-FR" sz="4400" dirty="0"/>
              <a:t/>
            </a:r>
            <a:br>
              <a:rPr lang="fr-FR" sz="4400" dirty="0"/>
            </a:br>
            <a:endParaRPr lang="en-US" sz="4200" b="1" dirty="0"/>
          </a:p>
        </p:txBody>
      </p:sp>
      <p:cxnSp>
        <p:nvCxnSpPr>
          <p:cNvPr id="8229" name="Straight Connector 113">
            <a:extLst>
              <a:ext uri="{FF2B5EF4-FFF2-40B4-BE49-F238E27FC236}">
                <a16:creationId xmlns:a16="http://schemas.microsoft.com/office/drawing/2014/main" id="{B42E889C-BF1F-40B2-86C2-92153DB7E6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8034" y="0"/>
            <a:ext cx="6553966" cy="354261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0" name="Straight Connector 115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851108" y="4783369"/>
            <a:ext cx="5340893" cy="207463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1" name="Straight Connector 117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0021640" y="0"/>
            <a:ext cx="1268175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Veille éditoriale en histoire 2020-4 | La Cliothèque">
            <a:extLst>
              <a:ext uri="{FF2B5EF4-FFF2-40B4-BE49-F238E27FC236}">
                <a16:creationId xmlns:a16="http://schemas.microsoft.com/office/drawing/2014/main" id="{E90D5772-0FE1-0248-9090-C29C8AF3C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6516" y="1579586"/>
            <a:ext cx="5802084" cy="369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56A3A2-885D-1548-82C5-61A4124B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spc="30" baseline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Colloque "Panser l'humain" 5/5/2022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DAF67F-CF79-3D4D-86D6-3122F64E2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9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989A97-BD54-9F4C-A070-2FA19C1F2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444" y="1120773"/>
            <a:ext cx="14761143" cy="5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073" name="Image 15" descr="page1image29346448">
            <a:extLst>
              <a:ext uri="{FF2B5EF4-FFF2-40B4-BE49-F238E27FC236}">
                <a16:creationId xmlns:a16="http://schemas.microsoft.com/office/drawing/2014/main" id="{69571447-903A-1B48-851C-9469502DE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44" y="1120774"/>
            <a:ext cx="9115138" cy="431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616D9D-4E51-6B4A-9852-5C38BB00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658FE8-3485-D34A-9938-9F40918E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45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0" name="Straight Connector 86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1" name="Straight Connector 88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2" name="Straight Connector 90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3" name="Straight Connector 92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86CBD6F-90B7-3A4F-86C7-C1470A1B9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140" y="440698"/>
            <a:ext cx="5237672" cy="51638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dirty="0"/>
              <a:t/>
            </a:r>
            <a:br>
              <a:rPr lang="en-US" sz="3800" b="1" dirty="0"/>
            </a:br>
            <a:r>
              <a:rPr lang="en-US" sz="3800" b="1" dirty="0"/>
              <a:t/>
            </a:r>
            <a:br>
              <a:rPr lang="en-US" sz="3800" b="1" dirty="0"/>
            </a:br>
            <a:r>
              <a:rPr lang="en-US" sz="4000" b="1" dirty="0"/>
              <a:t>D. </a:t>
            </a:r>
            <a:r>
              <a:rPr lang="en-US" sz="4000" b="1" dirty="0" err="1"/>
              <a:t>L’intelligence</a:t>
            </a:r>
            <a:r>
              <a:rPr lang="en-US" sz="4000" b="1" dirty="0"/>
              <a:t> </a:t>
            </a:r>
            <a:r>
              <a:rPr lang="en-US" sz="4000" b="1" dirty="0" err="1"/>
              <a:t>existentielle</a:t>
            </a:r>
            <a:r>
              <a:rPr lang="en-US" sz="4000" b="1" dirty="0"/>
              <a:t> </a:t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000" i="0" cap="none" dirty="0">
                <a:latin typeface="+mn-lt"/>
              </a:rPr>
              <a:t/>
            </a:r>
            <a:br>
              <a:rPr lang="en-US" sz="2000" i="0" cap="none" dirty="0">
                <a:latin typeface="+mn-lt"/>
              </a:rPr>
            </a:br>
            <a:r>
              <a:rPr lang="fr-BE" sz="2000" cap="none" dirty="0">
                <a:latin typeface="+mn-lt"/>
              </a:rPr>
              <a:t>« Pourquoi je vis, pourquoi, je meurs?  </a:t>
            </a:r>
            <a:br>
              <a:rPr lang="fr-BE" sz="2000" cap="none" dirty="0">
                <a:latin typeface="+mn-lt"/>
              </a:rPr>
            </a:br>
            <a:r>
              <a:rPr lang="fr-BE" sz="2000" cap="none" dirty="0">
                <a:latin typeface="+mn-lt"/>
              </a:rPr>
              <a:t>Pourquoi je ris, pourquoi je pleure ? »</a:t>
            </a:r>
            <a:r>
              <a:rPr lang="en-US" sz="2200" b="1" dirty="0"/>
              <a:t/>
            </a:r>
            <a:br>
              <a:rPr lang="en-US" sz="2200" b="1" dirty="0"/>
            </a:br>
            <a:endParaRPr lang="en-US" sz="3800" dirty="0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42E889C-BF1F-40B2-86C2-92153DB7E6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8034" y="0"/>
            <a:ext cx="6553966" cy="354261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851108" y="4783369"/>
            <a:ext cx="5340893" cy="207463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0021640" y="0"/>
            <a:ext cx="1268175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8" name="Picture 4" descr="Evolution Du Cycle De Vie - Du Bébé Au Vieillard Clip Art Libres De Droits  , Vecteurs Et Illustration. Image 67594833.">
            <a:extLst>
              <a:ext uri="{FF2B5EF4-FFF2-40B4-BE49-F238E27FC236}">
                <a16:creationId xmlns:a16="http://schemas.microsoft.com/office/drawing/2014/main" id="{B0954A61-4AB1-E947-B728-1CC24FF33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6516" y="1920458"/>
            <a:ext cx="5802084" cy="301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A8BEC3-AC78-5A4D-A21F-D22E192B6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spc="30" baseline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Colloque "Panser l'humain" 5/5/2022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E4E7E2A-9FF6-2D43-844A-316FABC4A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  <p:pic>
        <p:nvPicPr>
          <p:cNvPr id="3" name="SOS dun terrien en détresse.mp3" descr="SOS dun terrien en détresse.mp3">
            <a:hlinkClick r:id="" action="ppaction://media"/>
            <a:extLst>
              <a:ext uri="{FF2B5EF4-FFF2-40B4-BE49-F238E27FC236}">
                <a16:creationId xmlns:a16="http://schemas.microsoft.com/office/drawing/2014/main" id="{2D7500C5-B7F6-AAF5-4BCB-571D1F875A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39053" y="711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9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B2BAECB-35E2-4DD9-8B8C-22D215DD0C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21 citations sur le sens de la vie">
            <a:extLst>
              <a:ext uri="{FF2B5EF4-FFF2-40B4-BE49-F238E27FC236}">
                <a16:creationId xmlns:a16="http://schemas.microsoft.com/office/drawing/2014/main" id="{6DA85515-1759-1D42-86F0-55090B1AF1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2" r="15796" b="-1"/>
          <a:stretch/>
        </p:blipFill>
        <p:spPr bwMode="auto">
          <a:xfrm>
            <a:off x="6938680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528235" y="0"/>
            <a:ext cx="6663765" cy="9920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E637A5-45DB-F84F-9420-1F8317F65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2" y="2206255"/>
            <a:ext cx="5487146" cy="4118345"/>
          </a:xfrm>
        </p:spPr>
        <p:txBody>
          <a:bodyPr>
            <a:normAutofit/>
          </a:bodyPr>
          <a:lstStyle/>
          <a:p>
            <a:r>
              <a:rPr lang="fr-BE" sz="2800" dirty="0"/>
              <a:t>Elle nous  fait comprendre </a:t>
            </a:r>
            <a:r>
              <a:rPr lang="fr-BE" sz="2800" b="1" dirty="0"/>
              <a:t>le sens ultime des choses</a:t>
            </a:r>
          </a:p>
          <a:p>
            <a:r>
              <a:rPr lang="fr-BE" sz="2800" dirty="0"/>
              <a:t> Elle apparait différemment à chacun et n’appartient qu’à lui</a:t>
            </a:r>
          </a:p>
          <a:p>
            <a:r>
              <a:rPr lang="fr-BE" sz="2800" dirty="0"/>
              <a:t>Elle construit notre identité́ </a:t>
            </a:r>
          </a:p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2EAA46-2821-9F4C-8EF0-9D0CDCA7C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738DFC-359D-7245-BF3D-6B2D2931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847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81" name="Straight Connector 70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2" name="Straight Connector 72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3" name="Straight Connector 74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4" name="Straight Connector 76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5" name="Straight Connector 78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6" name="Straight Connector 80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7" name="Straight Connector 82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288" name="Rectangle 84">
            <a:extLst>
              <a:ext uri="{FF2B5EF4-FFF2-40B4-BE49-F238E27FC236}">
                <a16:creationId xmlns:a16="http://schemas.microsoft.com/office/drawing/2014/main" id="{052B717E-679E-41A4-B95A-8F7DFAD3FA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9" name="Rectangle 23">
            <a:extLst>
              <a:ext uri="{FF2B5EF4-FFF2-40B4-BE49-F238E27FC236}">
                <a16:creationId xmlns:a16="http://schemas.microsoft.com/office/drawing/2014/main" id="{0B0EB278-F8C7-43AD-BCE2-A2F4D98C49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"/>
            <a:ext cx="7960944" cy="6859759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3837993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3837993 w 6125882"/>
              <a:gd name="connsiteY4" fmla="*/ 0 h 6857998"/>
              <a:gd name="connsiteX0" fmla="*/ 3244301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244301 w 6125882"/>
              <a:gd name="connsiteY4" fmla="*/ 0 h 6868949"/>
              <a:gd name="connsiteX0" fmla="*/ 3010169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010169 w 6125882"/>
              <a:gd name="connsiteY4" fmla="*/ 0 h 6868949"/>
              <a:gd name="connsiteX0" fmla="*/ 2951635 w 6067348"/>
              <a:gd name="connsiteY0" fmla="*/ 0 h 6868949"/>
              <a:gd name="connsiteX1" fmla="*/ 6067348 w 6067348"/>
              <a:gd name="connsiteY1" fmla="*/ 10951 h 6868949"/>
              <a:gd name="connsiteX2" fmla="*/ 6067348 w 6067348"/>
              <a:gd name="connsiteY2" fmla="*/ 6868949 h 6868949"/>
              <a:gd name="connsiteX3" fmla="*/ 0 w 6067348"/>
              <a:gd name="connsiteY3" fmla="*/ 6867946 h 6868949"/>
              <a:gd name="connsiteX4" fmla="*/ 2951635 w 6067348"/>
              <a:gd name="connsiteY4" fmla="*/ 0 h 6868949"/>
              <a:gd name="connsiteX0" fmla="*/ 2762929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762929 w 6067348"/>
              <a:gd name="connsiteY4" fmla="*/ 0 h 6859759"/>
              <a:gd name="connsiteX0" fmla="*/ 2675315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675315 w 6067348"/>
              <a:gd name="connsiteY4" fmla="*/ 0 h 6859759"/>
              <a:gd name="connsiteX0" fmla="*/ 2446171 w 5838204"/>
              <a:gd name="connsiteY0" fmla="*/ 0 h 6859759"/>
              <a:gd name="connsiteX1" fmla="*/ 5838204 w 5838204"/>
              <a:gd name="connsiteY1" fmla="*/ 1761 h 6859759"/>
              <a:gd name="connsiteX2" fmla="*/ 5838204 w 5838204"/>
              <a:gd name="connsiteY2" fmla="*/ 6859759 h 6859759"/>
              <a:gd name="connsiteX3" fmla="*/ 0 w 5838204"/>
              <a:gd name="connsiteY3" fmla="*/ 6858756 h 6859759"/>
              <a:gd name="connsiteX4" fmla="*/ 2446171 w 5838204"/>
              <a:gd name="connsiteY4" fmla="*/ 0 h 685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204" h="6859759">
                <a:moveTo>
                  <a:pt x="2446171" y="0"/>
                </a:moveTo>
                <a:lnTo>
                  <a:pt x="5838204" y="1761"/>
                </a:lnTo>
                <a:lnTo>
                  <a:pt x="5838204" y="6859759"/>
                </a:lnTo>
                <a:lnTo>
                  <a:pt x="0" y="6858756"/>
                </a:lnTo>
                <a:lnTo>
                  <a:pt x="244617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78CEFE3-7BE3-8C4F-9166-C019CE11D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41964"/>
            <a:ext cx="5195888" cy="38186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/>
              <a:t> </a:t>
            </a:r>
            <a:br>
              <a:rPr lang="en-US" sz="4200" dirty="0"/>
            </a:br>
            <a:r>
              <a:rPr lang="en-US" sz="4200" b="1" dirty="0"/>
              <a:t>4. LA VERTU DE </a:t>
            </a:r>
            <a:br>
              <a:rPr lang="en-US" sz="4200" b="1" dirty="0"/>
            </a:br>
            <a:r>
              <a:rPr lang="en-US" sz="4200" b="1" dirty="0"/>
              <a:t>“ L’HUMILIGENCE”</a:t>
            </a:r>
            <a:endParaRPr lang="en-US" sz="4200" dirty="0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0A7A0AD-25ED-4137-AA04-A0E36CAA8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1187" y="10631"/>
            <a:ext cx="876073" cy="68580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186F20B-6445-4368-B022-F9EABF15AE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07961" y="640726"/>
            <a:ext cx="2884039" cy="62172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0" name="Straight Connector 92">
            <a:extLst>
              <a:ext uri="{FF2B5EF4-FFF2-40B4-BE49-F238E27FC236}">
                <a16:creationId xmlns:a16="http://schemas.microsoft.com/office/drawing/2014/main" id="{99F97BBF-9EBF-4BEE-B39C-E6C666941D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4086" y="0"/>
            <a:ext cx="2757914" cy="14252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Entreprises, attention à ne pas « perdre connaissance » !">
            <a:extLst>
              <a:ext uri="{FF2B5EF4-FFF2-40B4-BE49-F238E27FC236}">
                <a16:creationId xmlns:a16="http://schemas.microsoft.com/office/drawing/2014/main" id="{3872AAF5-DF54-8144-AE44-08386C2D1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146930"/>
            <a:ext cx="5562600" cy="257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A6460D-B1A6-2443-B9D3-DE3CF305E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F7C883-807B-2849-A012-41DDE5BBD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06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5B8092E2-D77A-4CE6-BB2D-6269784456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02CD835-4B0F-45D6-9B85-B049A10057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F2BC77-3174-8640-8BE5-48B70CDEC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23" y="674134"/>
            <a:ext cx="11150416" cy="1221957"/>
          </a:xfrm>
        </p:spPr>
        <p:txBody>
          <a:bodyPr anchor="ctr">
            <a:normAutofit fontScale="90000"/>
          </a:bodyPr>
          <a:lstStyle/>
          <a:p>
            <a:r>
              <a:rPr lang="fr-BE" sz="4000" dirty="0"/>
              <a:t>la vertu </a:t>
            </a:r>
            <a:r>
              <a:rPr lang="fr-BE" sz="4000" b="1" dirty="0"/>
              <a:t>: accepter d’apprendre de l’autre</a:t>
            </a:r>
            <a:r>
              <a:rPr lang="fr-BE" b="1" dirty="0"/>
              <a:t/>
            </a:r>
            <a:br>
              <a:rPr lang="fr-BE" b="1" dirty="0"/>
            </a:br>
            <a:endParaRPr lang="fr-FR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971A1EC-5980-40B2-973F-0D3D6630DB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0049A56-C4C2-4C0F-9F4F-D0E34391D9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D02BE56-7EB5-4E62-B6E2-1C49E470A9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EB55F1-5F82-D649-906E-B05D1E17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3" y="2420471"/>
            <a:ext cx="5479065" cy="388441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BE" dirty="0"/>
              <a:t>	</a:t>
            </a:r>
            <a:r>
              <a:rPr lang="fr-BE" sz="2800" dirty="0"/>
              <a:t>L’ autre :</a:t>
            </a:r>
          </a:p>
          <a:p>
            <a:pPr marL="0" indent="0">
              <a:buNone/>
            </a:pPr>
            <a:endParaRPr lang="fr-BE" sz="2800" dirty="0"/>
          </a:p>
          <a:p>
            <a:r>
              <a:rPr lang="fr-BE" sz="2800" dirty="0"/>
              <a:t> si proche de par sa nature </a:t>
            </a:r>
          </a:p>
          <a:p>
            <a:r>
              <a:rPr lang="fr-BE" sz="2800" dirty="0"/>
              <a:t>Mais si distant de par sa maladie.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E20896-C107-5647-95EA-23A868EDA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Colloque "Panser l'humain" 5/5/2022</a:t>
            </a:r>
          </a:p>
        </p:txBody>
      </p:sp>
      <p:pic>
        <p:nvPicPr>
          <p:cNvPr id="8" name="Picture 6" descr="Empruntis.com lance une offre de remerciement dédiée au personnel soignant.">
            <a:extLst>
              <a:ext uri="{FF2B5EF4-FFF2-40B4-BE49-F238E27FC236}">
                <a16:creationId xmlns:a16="http://schemas.microsoft.com/office/drawing/2014/main" id="{804EE860-859D-D04A-AAD6-3201CB501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50"/>
          <a:stretch/>
        </p:blipFill>
        <p:spPr bwMode="auto">
          <a:xfrm>
            <a:off x="7225552" y="1995117"/>
            <a:ext cx="4966447" cy="486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4595B06-EDA5-4E45-BED4-7891E7E0CD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79C9A5D-F572-476A-99A9-700077150B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9592DA5-68A4-46A6-90EA-F0304FF8E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CA20B8-7110-3F44-81C5-19B940285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785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A817523A-D1A4-4AA1-A06E-3E8AA7B4B9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4E9E526-05D2-4C66-8B99-CB7BC51F32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F2BC77-3174-8640-8BE5-48B70CDEC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0"/>
            <a:ext cx="6602104" cy="1683871"/>
          </a:xfrm>
        </p:spPr>
        <p:txBody>
          <a:bodyPr>
            <a:normAutofit/>
          </a:bodyPr>
          <a:lstStyle/>
          <a:p>
            <a:r>
              <a:rPr lang="fr-FR"/>
              <a:t>L’autre… ce patient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EB55F1-5F82-D649-906E-B05D1E17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360428"/>
            <a:ext cx="5788629" cy="3673550"/>
          </a:xfrm>
        </p:spPr>
        <p:txBody>
          <a:bodyPr>
            <a:normAutofit fontScale="92500"/>
          </a:bodyPr>
          <a:lstStyle/>
          <a:p>
            <a:r>
              <a:rPr lang="fr-BE" dirty="0"/>
              <a:t>Le soignant doit </a:t>
            </a:r>
            <a:r>
              <a:rPr lang="fr-BE" dirty="0" err="1"/>
              <a:t>adhérer</a:t>
            </a:r>
            <a:r>
              <a:rPr lang="fr-BE" dirty="0"/>
              <a:t> à l’</a:t>
            </a:r>
            <a:r>
              <a:rPr lang="fr-BE" dirty="0" err="1"/>
              <a:t>idée</a:t>
            </a:r>
            <a:r>
              <a:rPr lang="fr-BE" dirty="0"/>
              <a:t> </a:t>
            </a:r>
            <a:r>
              <a:rPr lang="fr-BE" b="1" dirty="0"/>
              <a:t>qu’il ne connaît pas tout</a:t>
            </a:r>
            <a:r>
              <a:rPr lang="fr-BE" dirty="0"/>
              <a:t> malgré ses études et son </a:t>
            </a:r>
            <a:r>
              <a:rPr lang="fr-BE" dirty="0" err="1"/>
              <a:t>expérience</a:t>
            </a:r>
            <a:r>
              <a:rPr lang="fr-BE" dirty="0"/>
              <a:t> professionnelle. </a:t>
            </a:r>
          </a:p>
          <a:p>
            <a:r>
              <a:rPr lang="fr-BE" b="1" dirty="0"/>
              <a:t>Il apprend de son patient</a:t>
            </a:r>
            <a:r>
              <a:rPr lang="fr-BE" dirty="0"/>
              <a:t>, personne </a:t>
            </a:r>
            <a:r>
              <a:rPr lang="fr-BE" dirty="0" err="1"/>
              <a:t>singulière</a:t>
            </a:r>
            <a:r>
              <a:rPr lang="fr-BE" dirty="0"/>
              <a:t>, </a:t>
            </a:r>
            <a:r>
              <a:rPr lang="fr-BE" dirty="0" err="1"/>
              <a:t>précieuse</a:t>
            </a:r>
            <a:r>
              <a:rPr lang="fr-BE" dirty="0"/>
              <a:t> et remarquable qu’il faut respecter</a:t>
            </a:r>
          </a:p>
          <a:p>
            <a:pPr marL="0" indent="0">
              <a:buNone/>
            </a:pPr>
            <a:endParaRPr lang="fr-BE" dirty="0"/>
          </a:p>
          <a:p>
            <a:pPr>
              <a:buFont typeface="Wingdings" pitchFamily="2" charset="2"/>
              <a:buChar char="è"/>
            </a:pPr>
            <a:r>
              <a:rPr lang="fr-BE" dirty="0"/>
              <a:t> Le patient devient </a:t>
            </a:r>
            <a:r>
              <a:rPr lang="fr-BE" b="1" dirty="0"/>
              <a:t>une source d’apprentissage </a:t>
            </a:r>
            <a:r>
              <a:rPr lang="fr-BE" dirty="0"/>
              <a:t>pour le soignant tout autant que le savoir académique</a:t>
            </a:r>
          </a:p>
          <a:p>
            <a:pPr>
              <a:buFont typeface="Wingdings" pitchFamily="2" charset="2"/>
              <a:buChar char="è"/>
            </a:pPr>
            <a:r>
              <a:rPr lang="fr-BE" dirty="0"/>
              <a:t> Changement de rôle pour le soignant</a:t>
            </a:r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22530" name="Picture 2" descr="Homme Senior Avec Tube D&amp;#39;oxygène Couché Sur Le Lit D&amp;#39;hôpital. Tristesse Du  Patient Malade à L&amp;#39;hôpital. Un Homme Déprimé Hospitalisé Dans Une Clinique  Médicale. Banque D&amp;#39;Images Et Photos Libres De Droits. Image">
            <a:extLst>
              <a:ext uri="{FF2B5EF4-FFF2-40B4-BE49-F238E27FC236}">
                <a16:creationId xmlns:a16="http://schemas.microsoft.com/office/drawing/2014/main" id="{B40D595F-5CF2-C149-BB71-797837ECB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4" r="4391" b="-3"/>
          <a:stretch/>
        </p:blipFill>
        <p:spPr bwMode="auto">
          <a:xfrm>
            <a:off x="7958352" y="-5970"/>
            <a:ext cx="4233648" cy="3434971"/>
          </a:xfrm>
          <a:custGeom>
            <a:avLst/>
            <a:gdLst/>
            <a:ahLst/>
            <a:cxnLst/>
            <a:rect l="l" t="t" r="r" b="b"/>
            <a:pathLst>
              <a:path w="4233648" h="3434971">
                <a:moveTo>
                  <a:pt x="1032308" y="0"/>
                </a:moveTo>
                <a:lnTo>
                  <a:pt x="4233648" y="0"/>
                </a:lnTo>
                <a:lnTo>
                  <a:pt x="4233648" y="3434971"/>
                </a:lnTo>
                <a:lnTo>
                  <a:pt x="0" y="343497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E20896-C107-5647-95EA-23A868EDA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Colloque "Panser l'humain" 5/5/2022</a:t>
            </a:r>
          </a:p>
        </p:txBody>
      </p:sp>
      <p:pic>
        <p:nvPicPr>
          <p:cNvPr id="22532" name="Picture 4" descr="Enfants hospitalisés pour cause d&amp;#39;asthme : encore des inégalités -  Info-tabac">
            <a:extLst>
              <a:ext uri="{FF2B5EF4-FFF2-40B4-BE49-F238E27FC236}">
                <a16:creationId xmlns:a16="http://schemas.microsoft.com/office/drawing/2014/main" id="{0A121C54-3927-C243-9448-43CDBB8EB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5" b="2"/>
          <a:stretch/>
        </p:blipFill>
        <p:spPr bwMode="auto">
          <a:xfrm>
            <a:off x="6931629" y="3422376"/>
            <a:ext cx="5260371" cy="3527063"/>
          </a:xfrm>
          <a:custGeom>
            <a:avLst/>
            <a:gdLst/>
            <a:ahLst/>
            <a:cxnLst/>
            <a:rect l="l" t="t" r="r" b="b"/>
            <a:pathLst>
              <a:path w="5260371" h="3434971">
                <a:moveTo>
                  <a:pt x="1028714" y="0"/>
                </a:moveTo>
                <a:lnTo>
                  <a:pt x="5260371" y="0"/>
                </a:lnTo>
                <a:lnTo>
                  <a:pt x="5260371" y="3434971"/>
                </a:lnTo>
                <a:lnTo>
                  <a:pt x="0" y="342301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F3F47F83-8728-4E0D-BDE6-2C09A035C8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95228" y="0"/>
            <a:ext cx="532263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CA20B8-7110-3F44-81C5-19B940285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100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CD49AE2-FF13-F3DB-CA2F-2D16D81D9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2D0A809-51F9-D9F9-70F9-2B06B4C73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36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1FE681-0F9A-351F-0B5C-ED08CB261AF1}"/>
              </a:ext>
            </a:extLst>
          </p:cNvPr>
          <p:cNvSpPr/>
          <p:nvPr/>
        </p:nvSpPr>
        <p:spPr>
          <a:xfrm>
            <a:off x="3462156" y="320283"/>
            <a:ext cx="5200213" cy="119260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HUMILIGENCE</a:t>
            </a:r>
          </a:p>
          <a:p>
            <a:pPr algn="ctr"/>
            <a:r>
              <a:rPr lang="fr-FR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Wingdings" pitchFamily="2" charset="2"/>
              </a:rPr>
              <a:t> Inversion des rôles </a:t>
            </a:r>
            <a:endParaRPr lang="fr-FR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B57472D-73EB-555D-109A-63821FB6229E}"/>
              </a:ext>
            </a:extLst>
          </p:cNvPr>
          <p:cNvCxnSpPr>
            <a:cxnSpLocks/>
          </p:cNvCxnSpPr>
          <p:nvPr/>
        </p:nvCxnSpPr>
        <p:spPr>
          <a:xfrm flipH="1">
            <a:off x="3870947" y="1910564"/>
            <a:ext cx="1193606" cy="7412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3EF0C018-9E77-35A5-BCFF-00C7A7663FE4}"/>
              </a:ext>
            </a:extLst>
          </p:cNvPr>
          <p:cNvCxnSpPr>
            <a:cxnSpLocks/>
          </p:cNvCxnSpPr>
          <p:nvPr/>
        </p:nvCxnSpPr>
        <p:spPr>
          <a:xfrm>
            <a:off x="6282137" y="1912324"/>
            <a:ext cx="927615" cy="7724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85BD1BF-FBBB-4F7F-D405-D95BDB3E5B38}"/>
              </a:ext>
            </a:extLst>
          </p:cNvPr>
          <p:cNvSpPr/>
          <p:nvPr/>
        </p:nvSpPr>
        <p:spPr>
          <a:xfrm>
            <a:off x="2614597" y="2971825"/>
            <a:ext cx="1752019" cy="83810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PATIENT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C2A573-1AB2-C003-7327-65195D95880B}"/>
              </a:ext>
            </a:extLst>
          </p:cNvPr>
          <p:cNvSpPr/>
          <p:nvPr/>
        </p:nvSpPr>
        <p:spPr>
          <a:xfrm>
            <a:off x="6668789" y="2958880"/>
            <a:ext cx="1752019" cy="86399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SOIGNANT</a:t>
            </a:r>
          </a:p>
        </p:txBody>
      </p:sp>
      <p:sp>
        <p:nvSpPr>
          <p:cNvPr id="15" name="Flèche vers le bas 14">
            <a:extLst>
              <a:ext uri="{FF2B5EF4-FFF2-40B4-BE49-F238E27FC236}">
                <a16:creationId xmlns:a16="http://schemas.microsoft.com/office/drawing/2014/main" id="{9181F1D4-4CA8-0ACD-9293-E75F81D9F5FA}"/>
              </a:ext>
            </a:extLst>
          </p:cNvPr>
          <p:cNvSpPr/>
          <p:nvPr/>
        </p:nvSpPr>
        <p:spPr>
          <a:xfrm>
            <a:off x="7446711" y="4096973"/>
            <a:ext cx="397761" cy="628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>
            <a:extLst>
              <a:ext uri="{FF2B5EF4-FFF2-40B4-BE49-F238E27FC236}">
                <a16:creationId xmlns:a16="http://schemas.microsoft.com/office/drawing/2014/main" id="{2CC188D0-4F8D-096E-B910-D21EF8487096}"/>
              </a:ext>
            </a:extLst>
          </p:cNvPr>
          <p:cNvSpPr/>
          <p:nvPr/>
        </p:nvSpPr>
        <p:spPr>
          <a:xfrm>
            <a:off x="3291727" y="4131001"/>
            <a:ext cx="397761" cy="628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A93432E-DDEC-707F-C0E9-EF836C481418}"/>
              </a:ext>
            </a:extLst>
          </p:cNvPr>
          <p:cNvSpPr/>
          <p:nvPr/>
        </p:nvSpPr>
        <p:spPr>
          <a:xfrm>
            <a:off x="2420636" y="5071068"/>
            <a:ext cx="2139945" cy="8362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ENSEIGNANT 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C6F6E15-101B-22AE-A740-7B70650B9E87}"/>
              </a:ext>
            </a:extLst>
          </p:cNvPr>
          <p:cNvSpPr/>
          <p:nvPr/>
        </p:nvSpPr>
        <p:spPr>
          <a:xfrm>
            <a:off x="6668789" y="5071068"/>
            <a:ext cx="2139945" cy="83629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APPRENANT </a:t>
            </a:r>
          </a:p>
        </p:txBody>
      </p:sp>
    </p:spTree>
    <p:extLst>
      <p:ext uri="{BB962C8B-B14F-4D97-AF65-F5344CB8AC3E}">
        <p14:creationId xmlns:p14="http://schemas.microsoft.com/office/powerpoint/2010/main" val="3906631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9" name="Rectangle 69">
            <a:extLst>
              <a:ext uri="{FF2B5EF4-FFF2-40B4-BE49-F238E27FC236}">
                <a16:creationId xmlns:a16="http://schemas.microsoft.com/office/drawing/2014/main" id="{53851C1C-90B4-4D68-8D77-ACEDEBF97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0" name="Rectangle 23">
            <a:extLst>
              <a:ext uri="{FF2B5EF4-FFF2-40B4-BE49-F238E27FC236}">
                <a16:creationId xmlns:a16="http://schemas.microsoft.com/office/drawing/2014/main" id="{66A6C3B0-6FDC-4B35-B7CE-CC75F305A2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0" y="-10952"/>
            <a:ext cx="5037413" cy="6881907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58016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358016 w 6132997"/>
              <a:gd name="connsiteY4" fmla="*/ 0 h 6881904"/>
              <a:gd name="connsiteX0" fmla="*/ 1916832 w 6132997"/>
              <a:gd name="connsiteY0" fmla="*/ 0 h 6892855"/>
              <a:gd name="connsiteX1" fmla="*/ 6132997 w 6132997"/>
              <a:gd name="connsiteY1" fmla="*/ 10951 h 6892855"/>
              <a:gd name="connsiteX2" fmla="*/ 6132997 w 6132997"/>
              <a:gd name="connsiteY2" fmla="*/ 6868949 h 6892855"/>
              <a:gd name="connsiteX3" fmla="*/ 0 w 6132997"/>
              <a:gd name="connsiteY3" fmla="*/ 6892855 h 6892855"/>
              <a:gd name="connsiteX4" fmla="*/ 1916832 w 6132997"/>
              <a:gd name="connsiteY4" fmla="*/ 0 h 6892855"/>
              <a:gd name="connsiteX0" fmla="*/ 2210210 w 6426375"/>
              <a:gd name="connsiteY0" fmla="*/ 0 h 6881905"/>
              <a:gd name="connsiteX1" fmla="*/ 6426375 w 6426375"/>
              <a:gd name="connsiteY1" fmla="*/ 10951 h 6881905"/>
              <a:gd name="connsiteX2" fmla="*/ 6426375 w 6426375"/>
              <a:gd name="connsiteY2" fmla="*/ 6868949 h 6881905"/>
              <a:gd name="connsiteX3" fmla="*/ 0 w 6426375"/>
              <a:gd name="connsiteY3" fmla="*/ 6881905 h 6881905"/>
              <a:gd name="connsiteX4" fmla="*/ 2210210 w 6426375"/>
              <a:gd name="connsiteY4" fmla="*/ 0 h 6881905"/>
              <a:gd name="connsiteX0" fmla="*/ 2755055 w 6426375"/>
              <a:gd name="connsiteY0" fmla="*/ 0 h 6881905"/>
              <a:gd name="connsiteX1" fmla="*/ 6426375 w 6426375"/>
              <a:gd name="connsiteY1" fmla="*/ 10951 h 6881905"/>
              <a:gd name="connsiteX2" fmla="*/ 6426375 w 6426375"/>
              <a:gd name="connsiteY2" fmla="*/ 6868949 h 6881905"/>
              <a:gd name="connsiteX3" fmla="*/ 0 w 6426375"/>
              <a:gd name="connsiteY3" fmla="*/ 6881905 h 6881905"/>
              <a:gd name="connsiteX4" fmla="*/ 2755055 w 6426375"/>
              <a:gd name="connsiteY4" fmla="*/ 0 h 688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6375" h="6881905">
                <a:moveTo>
                  <a:pt x="2755055" y="0"/>
                </a:moveTo>
                <a:lnTo>
                  <a:pt x="6426375" y="10951"/>
                </a:lnTo>
                <a:lnTo>
                  <a:pt x="6426375" y="6868949"/>
                </a:lnTo>
                <a:lnTo>
                  <a:pt x="0" y="6881905"/>
                </a:lnTo>
                <a:lnTo>
                  <a:pt x="275505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01" name="Straight Connector 73">
            <a:extLst>
              <a:ext uri="{FF2B5EF4-FFF2-40B4-BE49-F238E27FC236}">
                <a16:creationId xmlns:a16="http://schemas.microsoft.com/office/drawing/2014/main" id="{BF6F135C-352B-4218-8C4A-72DA56E2B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486400" y="0"/>
            <a:ext cx="6705600" cy="199853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2" name="Straight Connector 75">
            <a:extLst>
              <a:ext uri="{FF2B5EF4-FFF2-40B4-BE49-F238E27FC236}">
                <a16:creationId xmlns:a16="http://schemas.microsoft.com/office/drawing/2014/main" id="{3358AD04-C5C5-4EED-9739-2CCED6989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68513" y="4035406"/>
            <a:ext cx="4723487" cy="28225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3" name="Straight Connector 77">
            <a:extLst>
              <a:ext uri="{FF2B5EF4-FFF2-40B4-BE49-F238E27FC236}">
                <a16:creationId xmlns:a16="http://schemas.microsoft.com/office/drawing/2014/main" id="{72A09171-30F7-4DDD-8406-68606DFBEF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434056" y="0"/>
            <a:ext cx="2036307" cy="687095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7" name="Image 16" descr="page1image29351648">
            <a:extLst>
              <a:ext uri="{FF2B5EF4-FFF2-40B4-BE49-F238E27FC236}">
                <a16:creationId xmlns:a16="http://schemas.microsoft.com/office/drawing/2014/main" id="{6B0C6D18-37E7-9D46-9EB8-A576A1E34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"/>
          <a:stretch>
            <a:fillRect/>
          </a:stretch>
        </p:blipFill>
        <p:spPr bwMode="auto">
          <a:xfrm>
            <a:off x="533400" y="594722"/>
            <a:ext cx="11125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EC76B8-38C5-934B-803B-981B18D2D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412" y="963385"/>
            <a:ext cx="161588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2F09CA-703A-7645-960B-816AED896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EDBCFC-1E36-714B-8FAF-84F8A876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85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2" name="Straight Connector 134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3" name="Straight Connector 136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4" name="Straight Connector 138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5" name="Straight Connector 140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6" name="Straight Connector 142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7" name="Straight Connector 144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8" name="Straight Connector 146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299" name="Rectangle 148">
            <a:extLst>
              <a:ext uri="{FF2B5EF4-FFF2-40B4-BE49-F238E27FC236}">
                <a16:creationId xmlns:a16="http://schemas.microsoft.com/office/drawing/2014/main" id="{2B78D151-52A1-46B3-8374-570DA802E9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0" name="Rectangle 23">
            <a:extLst>
              <a:ext uri="{FF2B5EF4-FFF2-40B4-BE49-F238E27FC236}">
                <a16:creationId xmlns:a16="http://schemas.microsoft.com/office/drawing/2014/main" id="{38572CB4-198F-40EB-A56D-65D841A383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78" y="-11084"/>
            <a:ext cx="7384765" cy="6895884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  <a:gd name="connsiteX0" fmla="*/ 2323794 w 6699211"/>
              <a:gd name="connsiteY0" fmla="*/ 54619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323794 w 6699211"/>
              <a:gd name="connsiteY4" fmla="*/ 54619 h 6857998"/>
              <a:gd name="connsiteX0" fmla="*/ 2323794 w 6699211"/>
              <a:gd name="connsiteY0" fmla="*/ 18674 h 6822053"/>
              <a:gd name="connsiteX1" fmla="*/ 6699211 w 6699211"/>
              <a:gd name="connsiteY1" fmla="*/ 0 h 6822053"/>
              <a:gd name="connsiteX2" fmla="*/ 6699211 w 6699211"/>
              <a:gd name="connsiteY2" fmla="*/ 6822053 h 6822053"/>
              <a:gd name="connsiteX3" fmla="*/ 0 w 6699211"/>
              <a:gd name="connsiteY3" fmla="*/ 6808405 h 6822053"/>
              <a:gd name="connsiteX4" fmla="*/ 2323794 w 6699211"/>
              <a:gd name="connsiteY4" fmla="*/ 18674 h 6822053"/>
              <a:gd name="connsiteX0" fmla="*/ 2078525 w 6699211"/>
              <a:gd name="connsiteY0" fmla="*/ 18674 h 6822053"/>
              <a:gd name="connsiteX1" fmla="*/ 6699211 w 6699211"/>
              <a:gd name="connsiteY1" fmla="*/ 0 h 6822053"/>
              <a:gd name="connsiteX2" fmla="*/ 6699211 w 6699211"/>
              <a:gd name="connsiteY2" fmla="*/ 6822053 h 6822053"/>
              <a:gd name="connsiteX3" fmla="*/ 0 w 6699211"/>
              <a:gd name="connsiteY3" fmla="*/ 6808405 h 6822053"/>
              <a:gd name="connsiteX4" fmla="*/ 2078525 w 6699211"/>
              <a:gd name="connsiteY4" fmla="*/ 18674 h 6822053"/>
              <a:gd name="connsiteX0" fmla="*/ 1925231 w 6699211"/>
              <a:gd name="connsiteY0" fmla="*/ 18674 h 6822053"/>
              <a:gd name="connsiteX1" fmla="*/ 6699211 w 6699211"/>
              <a:gd name="connsiteY1" fmla="*/ 0 h 6822053"/>
              <a:gd name="connsiteX2" fmla="*/ 6699211 w 6699211"/>
              <a:gd name="connsiteY2" fmla="*/ 6822053 h 6822053"/>
              <a:gd name="connsiteX3" fmla="*/ 0 w 6699211"/>
              <a:gd name="connsiteY3" fmla="*/ 6808405 h 6822053"/>
              <a:gd name="connsiteX4" fmla="*/ 1925231 w 6699211"/>
              <a:gd name="connsiteY4" fmla="*/ 18674 h 682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22053">
                <a:moveTo>
                  <a:pt x="1925231" y="18674"/>
                </a:moveTo>
                <a:lnTo>
                  <a:pt x="6699211" y="0"/>
                </a:lnTo>
                <a:lnTo>
                  <a:pt x="6699211" y="6822053"/>
                </a:lnTo>
                <a:lnTo>
                  <a:pt x="0" y="6808405"/>
                </a:lnTo>
                <a:lnTo>
                  <a:pt x="1925231" y="186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7F8B32-17AE-AA45-B759-EB92DF628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84" y="1206731"/>
            <a:ext cx="6734747" cy="196993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b="1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5. “</a:t>
            </a:r>
            <a:r>
              <a:rPr lang="en-US" sz="4000" b="1" i="1" kern="1200" cap="all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L’humiligence</a:t>
            </a:r>
            <a:r>
              <a:rPr lang="en-US" sz="4000" b="1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“ : </a:t>
            </a:r>
            <a:br>
              <a:rPr lang="en-US" sz="4000" b="1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000" b="1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DU PATIENT SINGULIER AUX ASSOCIATIONS DE MALADES </a:t>
            </a:r>
            <a:endParaRPr lang="en-US" sz="4000" i="1" kern="1200" cap="all" baseline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301" name="Straight Connector 152">
            <a:extLst>
              <a:ext uri="{FF2B5EF4-FFF2-40B4-BE49-F238E27FC236}">
                <a16:creationId xmlns:a16="http://schemas.microsoft.com/office/drawing/2014/main" id="{2178E38C-83CD-4BC6-893D-662EF9BFAA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70269"/>
            <a:ext cx="8526326" cy="158773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Maladie chronique : dossiers spéciaux | Voix des patients">
            <a:extLst>
              <a:ext uri="{FF2B5EF4-FFF2-40B4-BE49-F238E27FC236}">
                <a16:creationId xmlns:a16="http://schemas.microsoft.com/office/drawing/2014/main" id="{9A666B54-2B62-5145-A47C-BFE1A7595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9274" y="704591"/>
            <a:ext cx="3619323" cy="239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Rare Disorders Belgium (RDB) | BonneCauses.be">
            <a:extLst>
              <a:ext uri="{FF2B5EF4-FFF2-40B4-BE49-F238E27FC236}">
                <a16:creationId xmlns:a16="http://schemas.microsoft.com/office/drawing/2014/main" id="{3F5088D2-6F80-A545-878F-CA048F245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1359" y="3589444"/>
            <a:ext cx="2735155" cy="273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8C8FF5-D7E8-4144-AE67-51E534FBC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1DF5A3-74D2-1643-AF10-B941F292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38</a:t>
            </a:fld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4B2AD5-8CA9-8ED4-154E-15B5CDE4510B}"/>
              </a:ext>
            </a:extLst>
          </p:cNvPr>
          <p:cNvSpPr txBox="1"/>
          <p:nvPr/>
        </p:nvSpPr>
        <p:spPr>
          <a:xfrm>
            <a:off x="1874065" y="3792940"/>
            <a:ext cx="4671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/>
              <a:t> </a:t>
            </a:r>
            <a:r>
              <a:rPr lang="fr-BE" sz="2000" i="1" dirty="0"/>
              <a:t>« Ensemble, ensemble</a:t>
            </a:r>
            <a:br>
              <a:rPr lang="fr-BE" sz="2000" i="1" dirty="0"/>
            </a:br>
            <a:r>
              <a:rPr lang="fr-BE" sz="2000" i="1" dirty="0"/>
              <a:t>Même si l'on est différent</a:t>
            </a:r>
            <a:br>
              <a:rPr lang="fr-BE" sz="2000" i="1" dirty="0"/>
            </a:br>
            <a:r>
              <a:rPr lang="fr-BE" sz="2000" i="1" dirty="0"/>
              <a:t>Et savoir traverser le temps</a:t>
            </a:r>
            <a:br>
              <a:rPr lang="fr-BE" sz="2000" i="1" dirty="0"/>
            </a:br>
            <a:r>
              <a:rPr lang="fr-BE" sz="2000" i="1" dirty="0"/>
              <a:t>Tous simplement ensemble </a:t>
            </a:r>
            <a:r>
              <a:rPr lang="fr-BE" i="1" dirty="0"/>
              <a:t>»</a:t>
            </a:r>
          </a:p>
        </p:txBody>
      </p:sp>
      <p:pic>
        <p:nvPicPr>
          <p:cNvPr id="7" name="ENSEMBLE -court  Pierre Rapsat.mp3" descr="ENSEMBLE -court  Pierre Rapsat.mp3">
            <a:hlinkClick r:id="" action="ppaction://media"/>
            <a:extLst>
              <a:ext uri="{FF2B5EF4-FFF2-40B4-BE49-F238E27FC236}">
                <a16:creationId xmlns:a16="http://schemas.microsoft.com/office/drawing/2014/main" id="{FF06C79D-CADC-4200-EA59-726D16275C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43984" y="1416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6" name="Rectangle 70">
            <a:extLst>
              <a:ext uri="{FF2B5EF4-FFF2-40B4-BE49-F238E27FC236}">
                <a16:creationId xmlns:a16="http://schemas.microsoft.com/office/drawing/2014/main" id="{15F0A9D0-BB35-4CAB-B92D-E061B9D8E3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17" name="Straight Connector 72">
            <a:extLst>
              <a:ext uri="{FF2B5EF4-FFF2-40B4-BE49-F238E27FC236}">
                <a16:creationId xmlns:a16="http://schemas.microsoft.com/office/drawing/2014/main" id="{52F5DE35-776B-4C7D-AF2E-514E68BDD2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0"/>
            <a:ext cx="698360" cy="57024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8" name="Straight Connector 74">
            <a:extLst>
              <a:ext uri="{FF2B5EF4-FFF2-40B4-BE49-F238E27FC236}">
                <a16:creationId xmlns:a16="http://schemas.microsoft.com/office/drawing/2014/main" id="{4A65E4E8-1272-4386-BDFE-0129D7A7E2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9642143" y="0"/>
            <a:ext cx="2549857" cy="20744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6515F51-DBC6-42B8-9C34-749F69BB65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7737" y="0"/>
            <a:ext cx="1294263" cy="599136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9F95F2CE-F486-8F43-8BB2-97A296C20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638174"/>
            <a:ext cx="10529048" cy="1476375"/>
          </a:xfrm>
        </p:spPr>
        <p:txBody>
          <a:bodyPr>
            <a:normAutofit/>
          </a:bodyPr>
          <a:lstStyle/>
          <a:p>
            <a:r>
              <a:rPr lang="fr-FR" dirty="0"/>
              <a:t>Devenir acteur du monde de la santé 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73F5967-4993-405D-A3E6-84DCEFF44C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2403086" cy="103723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008681-54D4-DD41-822A-4BEC622F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3" y="2114549"/>
            <a:ext cx="4632341" cy="4190331"/>
          </a:xfrm>
        </p:spPr>
        <p:txBody>
          <a:bodyPr>
            <a:normAutofit/>
          </a:bodyPr>
          <a:lstStyle/>
          <a:p>
            <a:r>
              <a:rPr lang="fr-BE" dirty="0"/>
              <a:t>Par « l’humiligence » le patient prend conscience de sa </a:t>
            </a:r>
            <a:r>
              <a:rPr lang="fr-BE" dirty="0" err="1"/>
              <a:t>responsabilite</a:t>
            </a:r>
            <a:r>
              <a:rPr lang="fr-BE" dirty="0"/>
              <a:t>́ face à son </a:t>
            </a:r>
            <a:r>
              <a:rPr lang="fr-BE" dirty="0" err="1"/>
              <a:t>autodétermination</a:t>
            </a:r>
            <a:r>
              <a:rPr lang="fr-BE" dirty="0"/>
              <a:t> en participant activement à son traitement.</a:t>
            </a:r>
          </a:p>
          <a:p>
            <a:endParaRPr lang="fr-BE" sz="1100" dirty="0"/>
          </a:p>
          <a:p>
            <a:r>
              <a:rPr lang="fr-BE" dirty="0"/>
              <a:t> Mais seul, il ne peut </a:t>
            </a:r>
            <a:r>
              <a:rPr lang="fr-BE" dirty="0" err="1"/>
              <a:t>guère</a:t>
            </a:r>
            <a:r>
              <a:rPr lang="fr-BE" dirty="0"/>
              <a:t> changer les choses </a:t>
            </a:r>
            <a:r>
              <a:rPr lang="fr-BE" dirty="0">
                <a:sym typeface="Wingdings" pitchFamily="2" charset="2"/>
              </a:rPr>
              <a:t> </a:t>
            </a:r>
            <a:r>
              <a:rPr lang="fr-BE" dirty="0"/>
              <a:t>se regrouper en associations de patients. </a:t>
            </a:r>
          </a:p>
          <a:p>
            <a:endParaRPr lang="fr-FR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3A523CC-BD6C-4A0D-B9DB-1DC2CE1E2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807758" y="5501473"/>
            <a:ext cx="5455709" cy="135652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Le patient acteur de sa Santé au cœur de la réflexion des Directeurs (...)  - cadredesante.com">
            <a:extLst>
              <a:ext uri="{FF2B5EF4-FFF2-40B4-BE49-F238E27FC236}">
                <a16:creationId xmlns:a16="http://schemas.microsoft.com/office/drawing/2014/main" id="{BBABA4FA-161E-7E45-9F53-E7F92CF83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8437" y="2527423"/>
            <a:ext cx="5110163" cy="338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E0E01D-4ADC-7B49-B705-C1710A7A1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1B06FB-FEAE-D340-9DCB-C41F812C0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84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028F02-3E5A-579C-6145-5CCF100F6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patient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B5E006-79F3-3712-B5D1-441B199AF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669518-8830-A84C-241C-AA19919E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BF7B79-0FB8-21A0-3643-7C36D836A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41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B369552-917F-CE4A-97EB-8B3424C9F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705" y="542926"/>
            <a:ext cx="4439894" cy="1668143"/>
          </a:xfrm>
        </p:spPr>
        <p:txBody>
          <a:bodyPr>
            <a:normAutofit/>
          </a:bodyPr>
          <a:lstStyle/>
          <a:p>
            <a:r>
              <a:rPr lang="fr-FR" sz="2800"/>
              <a:t>L’</a:t>
            </a:r>
            <a:r>
              <a:rPr lang="fr-FR" sz="2800" err="1"/>
              <a:t>humiligence</a:t>
            </a:r>
            <a:r>
              <a:rPr lang="fr-FR" sz="2800"/>
              <a:t> encourage le </a:t>
            </a:r>
            <a:r>
              <a:rPr lang="fr-FR" sz="2800" err="1"/>
              <a:t>conCept</a:t>
            </a:r>
            <a:r>
              <a:rPr lang="fr-FR" sz="2800"/>
              <a:t> de patient partenaire </a:t>
            </a:r>
          </a:p>
        </p:txBody>
      </p:sp>
      <p:pic>
        <p:nvPicPr>
          <p:cNvPr id="10" name="Picture 4" descr="Programme de recherche: Approche Patient Partenaire de Soins (APPS)">
            <a:extLst>
              <a:ext uri="{FF2B5EF4-FFF2-40B4-BE49-F238E27FC236}">
                <a16:creationId xmlns:a16="http://schemas.microsoft.com/office/drawing/2014/main" id="{A713348B-A147-144B-A78B-4881906C3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793973"/>
            <a:ext cx="5270053" cy="527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7C386F-124B-0449-9EE9-FED552780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706" y="2211069"/>
            <a:ext cx="4439894" cy="41135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Concept multiple et varié</a:t>
            </a:r>
          </a:p>
          <a:p>
            <a:r>
              <a:rPr lang="fr-FR" dirty="0"/>
              <a:t>Concept limité car a</a:t>
            </a:r>
            <a:r>
              <a:rPr lang="fr-BE" dirty="0"/>
              <a:t>vis des patients ou des associations de patients demeurent souvent consultatifs et non </a:t>
            </a:r>
            <a:r>
              <a:rPr lang="fr-BE" dirty="0" err="1"/>
              <a:t>décisifs</a:t>
            </a:r>
            <a:r>
              <a:rPr lang="fr-BE" dirty="0"/>
              <a:t>.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3131FA-7353-5148-A2A1-83B14F73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Colloque "Panser l'humain" 5/5/2022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328E71-0E9F-C243-87E8-F4BE99EE8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 smtClean="0"/>
              <a:pPr>
                <a:spcAft>
                  <a:spcPts val="600"/>
                </a:spcAft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407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4384DBB0-E9CA-2B40-9E5F-2D626A1A76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4201656"/>
              </p:ext>
            </p:extLst>
          </p:nvPr>
        </p:nvGraphicFramePr>
        <p:xfrm>
          <a:off x="658368" y="219456"/>
          <a:ext cx="11031322" cy="5918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B4D8B3-3796-4F4C-B104-893C9E77E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3F30E8-C062-A348-B88F-EE136E7E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726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CF6F682A-7EBB-A245-9DF5-76A4F3F58B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3689434"/>
              </p:ext>
            </p:extLst>
          </p:nvPr>
        </p:nvGraphicFramePr>
        <p:xfrm>
          <a:off x="198783" y="238538"/>
          <a:ext cx="11775881" cy="6416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B59A7480-96E0-BD43-83CE-7E5BF8EA0812}"/>
              </a:ext>
            </a:extLst>
          </p:cNvPr>
          <p:cNvSpPr txBox="1"/>
          <p:nvPr/>
        </p:nvSpPr>
        <p:spPr>
          <a:xfrm>
            <a:off x="1987826" y="2846724"/>
            <a:ext cx="2019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CONTRE-POUVOIR EFFICACE FACE :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5EBFDC-8273-804E-BFA1-2249C906F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ACA72E-62FB-2A4E-824B-89DDFAB3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617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4" name="Rectangle 113">
            <a:extLst>
              <a:ext uri="{FF2B5EF4-FFF2-40B4-BE49-F238E27FC236}">
                <a16:creationId xmlns:a16="http://schemas.microsoft.com/office/drawing/2014/main" id="{3FA49195-69EB-4E39-A68A-C232E2D03E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07FFFAD-AD67-C240-BB13-2BDEB7411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680" y="3144519"/>
            <a:ext cx="7889838" cy="258013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6600" b="1" dirty="0"/>
              <a:t>CONCLUSION SUR LE PRINCIPE D’HUMILIGENCE </a:t>
            </a:r>
            <a:endParaRPr lang="en-US" sz="6600" dirty="0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3280B82-CD55-43FD-92C4-F05E2A8D1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9882" y="0"/>
            <a:ext cx="4318598" cy="133719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6501CE-AB62-1B43-8BBE-B70AE213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spc="30" baseline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Colloque "Panser l'humain" 5/5/2022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4D9248B-0006-4BFE-8110-40C16E45C0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487595" y="0"/>
            <a:ext cx="1466711" cy="685800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D3CCB2-1446-9F42-A724-92EDDF203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 smtClean="0"/>
              <a:pPr>
                <a:spcAft>
                  <a:spcPts val="600"/>
                </a:spcAft>
              </a:pPr>
              <a:t>43</a:t>
            </a:fld>
            <a:endParaRPr lang="en-US"/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4C10EA2-1BD8-4267-AA7D-AB8CCA53C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482080" y="4171575"/>
            <a:ext cx="5739800" cy="268642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EE593BB5-7AFA-4C8F-AECA-CE733B1FD0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296432" y="1116305"/>
            <a:ext cx="1895568" cy="574169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F521483B-CE28-412B-9C71-9BE081E9D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78150" y="4219"/>
            <a:ext cx="3227294" cy="30814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6BD75F78-4912-4FB5-834D-1817BF0A2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4056" y="4619"/>
            <a:ext cx="2771388" cy="77388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C9F4738-DD27-44BE-98C6-AB0B2296BD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29880" y="5342966"/>
            <a:ext cx="8964704" cy="151503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2948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0AA1AB5-E019-A066-9387-36E9C0AA5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F7620A8-7629-38D1-9DB4-07A4049D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38888916-18DC-F4B0-A545-38DFF9F563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6887979"/>
              </p:ext>
            </p:extLst>
          </p:nvPr>
        </p:nvGraphicFramePr>
        <p:xfrm>
          <a:off x="1584667" y="269715"/>
          <a:ext cx="8888173" cy="5921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09832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9" name="Rectangle 93">
            <a:extLst>
              <a:ext uri="{FF2B5EF4-FFF2-40B4-BE49-F238E27FC236}">
                <a16:creationId xmlns:a16="http://schemas.microsoft.com/office/drawing/2014/main" id="{8590DAC5-BA81-4AF8-B0CA-D66712B305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0" name="Rectangle 95">
            <a:extLst>
              <a:ext uri="{FF2B5EF4-FFF2-40B4-BE49-F238E27FC236}">
                <a16:creationId xmlns:a16="http://schemas.microsoft.com/office/drawing/2014/main" id="{3BAB7E7E-14BD-4509-AD05-57C2EF74C1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4BCF2B-503A-7752-A235-D507CA160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0507" y="445688"/>
            <a:ext cx="5752712" cy="5966624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endParaRPr lang="fr-BE" dirty="0"/>
          </a:p>
          <a:p>
            <a:pPr marL="0" indent="0" fontAlgn="base">
              <a:buNone/>
            </a:pPr>
            <a:r>
              <a:rPr lang="fr-BE" i="1" dirty="0"/>
              <a:t>« Je te tiens, tu me tiens</a:t>
            </a:r>
            <a:br>
              <a:rPr lang="fr-BE" i="1" dirty="0"/>
            </a:br>
            <a:r>
              <a:rPr lang="fr-BE" b="1" i="1" dirty="0"/>
              <a:t>Celui qui donne a raison</a:t>
            </a:r>
            <a:r>
              <a:rPr lang="fr-BE" i="1" dirty="0"/>
              <a:t/>
            </a:r>
            <a:br>
              <a:rPr lang="fr-BE" i="1" dirty="0"/>
            </a:br>
            <a:r>
              <a:rPr lang="fr-BE" i="1" dirty="0"/>
              <a:t>Je te tiens par la main</a:t>
            </a:r>
            <a:br>
              <a:rPr lang="fr-BE" i="1" dirty="0"/>
            </a:br>
            <a:r>
              <a:rPr lang="fr-BE" i="1" dirty="0"/>
              <a:t/>
            </a:r>
            <a:br>
              <a:rPr lang="fr-BE" i="1" dirty="0"/>
            </a:br>
            <a:r>
              <a:rPr lang="fr-BE" i="1" dirty="0"/>
              <a:t>Ici et maintenant, hier et maintenant</a:t>
            </a:r>
            <a:br>
              <a:rPr lang="fr-BE" i="1" dirty="0"/>
            </a:br>
            <a:r>
              <a:rPr lang="fr-BE" i="1" dirty="0"/>
              <a:t>Toujours et maintenant, </a:t>
            </a:r>
            <a:r>
              <a:rPr lang="fr-BE" b="1" i="1" dirty="0"/>
              <a:t>INFIRMIERS</a:t>
            </a:r>
            <a:r>
              <a:rPr lang="fr-BE" i="1" dirty="0"/>
              <a:t> maintenant</a:t>
            </a:r>
            <a:br>
              <a:rPr lang="fr-BE" i="1" dirty="0"/>
            </a:br>
            <a:r>
              <a:rPr lang="fr-BE" i="1" dirty="0"/>
              <a:t>Demain et maintenant, hier et maintenant</a:t>
            </a:r>
            <a:br>
              <a:rPr lang="fr-BE" i="1" dirty="0"/>
            </a:br>
            <a:r>
              <a:rPr lang="fr-BE" i="1" dirty="0"/>
              <a:t>Entends les battements, </a:t>
            </a:r>
            <a:r>
              <a:rPr lang="fr-BE" b="1" i="1" dirty="0"/>
              <a:t>INFIRMIERS </a:t>
            </a:r>
            <a:r>
              <a:rPr lang="fr-BE" i="1" dirty="0"/>
              <a:t>maintenant</a:t>
            </a:r>
          </a:p>
          <a:p>
            <a:pPr marL="0" indent="0" fontAlgn="base">
              <a:buNone/>
            </a:pPr>
            <a:r>
              <a:rPr lang="fr-BE" i="1" dirty="0"/>
              <a:t>Ici et maintenant, hier et maintenant</a:t>
            </a:r>
            <a:br>
              <a:rPr lang="fr-BE" i="1" dirty="0"/>
            </a:br>
            <a:r>
              <a:rPr lang="fr-BE" i="1" dirty="0"/>
              <a:t>Toujours et maintenant, I</a:t>
            </a:r>
            <a:r>
              <a:rPr lang="fr-BE" b="1" i="1" dirty="0"/>
              <a:t>NFIRMIERS</a:t>
            </a:r>
            <a:r>
              <a:rPr lang="fr-BE" i="1" dirty="0"/>
              <a:t> maintenant</a:t>
            </a:r>
            <a:br>
              <a:rPr lang="fr-BE" i="1" dirty="0"/>
            </a:br>
            <a:r>
              <a:rPr lang="fr-BE" i="1" dirty="0"/>
              <a:t>Demain et maintenant, hier et maintenant</a:t>
            </a:r>
            <a:br>
              <a:rPr lang="fr-BE" i="1" dirty="0"/>
            </a:br>
            <a:r>
              <a:rPr lang="fr-BE" i="1" dirty="0"/>
              <a:t>Entends les battements, </a:t>
            </a:r>
            <a:r>
              <a:rPr lang="fr-BE" b="1" i="1" dirty="0"/>
              <a:t>INFIRMIERS </a:t>
            </a:r>
            <a:r>
              <a:rPr lang="fr-BE" i="1" dirty="0"/>
              <a:t>maintenant »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B505F6-7CA5-C95F-CC4A-FA71611F6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Colloque "Panser l'humain" 5/5/2022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836AB60-5854-4E5A-BBFD-9E71A8600C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576137" y="0"/>
            <a:ext cx="668374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E4F97F8-B736-A36A-D7DA-17949BBC8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/>
              <a:pPr>
                <a:spcAft>
                  <a:spcPts val="600"/>
                </a:spcAft>
              </a:pPr>
              <a:t>45</a:t>
            </a:fld>
            <a:endParaRPr lang="en-US"/>
          </a:p>
        </p:txBody>
      </p:sp>
      <p:pic>
        <p:nvPicPr>
          <p:cNvPr id="2" name="Les Enfoirés - Maintenant essais 2 up3.mp3" descr="Les Enfoirés - Maintenant essais 2 up3.mp3">
            <a:hlinkClick r:id="" action="ppaction://media"/>
            <a:extLst>
              <a:ext uri="{FF2B5EF4-FFF2-40B4-BE49-F238E27FC236}">
                <a16:creationId xmlns:a16="http://schemas.microsoft.com/office/drawing/2014/main" id="{D0C66B8A-F4AA-4BCC-F0F3-E80252B049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75764" y="1091518"/>
            <a:ext cx="812800" cy="8128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33D80E5-56C8-2806-AA19-CD903825C4E2}"/>
              </a:ext>
            </a:extLst>
          </p:cNvPr>
          <p:cNvSpPr txBox="1"/>
          <p:nvPr/>
        </p:nvSpPr>
        <p:spPr>
          <a:xfrm>
            <a:off x="4840612" y="4197274"/>
            <a:ext cx="147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A vous </a:t>
            </a:r>
            <a:r>
              <a:rPr lang="fr-FR" dirty="0">
                <a:sym typeface="Wingdings" pitchFamily="2" charset="2"/>
              </a:rPr>
              <a:t></a:t>
            </a:r>
            <a:endParaRPr lang="fr-FR" dirty="0"/>
          </a:p>
        </p:txBody>
      </p:sp>
      <p:pic>
        <p:nvPicPr>
          <p:cNvPr id="1028" name="Picture 4" descr="Noyade De La Main D'homme Dans L'eau De Mer Déchaînée Photo stock - Image  du économiser, durée: 129073932">
            <a:extLst>
              <a:ext uri="{FF2B5EF4-FFF2-40B4-BE49-F238E27FC236}">
                <a16:creationId xmlns:a16="http://schemas.microsoft.com/office/drawing/2014/main" id="{9C4BAAE7-11FF-33AB-25BA-DD1855129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A605C6F-0E3E-CF19-BDA2-85E6A6FE3AB0}"/>
              </a:ext>
            </a:extLst>
          </p:cNvPr>
          <p:cNvSpPr txBox="1"/>
          <p:nvPr/>
        </p:nvSpPr>
        <p:spPr>
          <a:xfrm>
            <a:off x="733515" y="5216684"/>
            <a:ext cx="3233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</a:rPr>
              <a:t>L’humiligence </a:t>
            </a:r>
          </a:p>
        </p:txBody>
      </p:sp>
    </p:spTree>
    <p:extLst>
      <p:ext uri="{BB962C8B-B14F-4D97-AF65-F5344CB8AC3E}">
        <p14:creationId xmlns:p14="http://schemas.microsoft.com/office/powerpoint/2010/main" val="40136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B31216E-D656-E941-9719-F7D5CD44D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5488" y="533400"/>
            <a:ext cx="4493885" cy="3614271"/>
          </a:xfrm>
        </p:spPr>
        <p:txBody>
          <a:bodyPr>
            <a:normAutofit/>
          </a:bodyPr>
          <a:lstStyle/>
          <a:p>
            <a:pPr algn="l"/>
            <a:r>
              <a:rPr lang="fr-FR" sz="5400"/>
              <a:t>Merci de votre attention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2E889C-BF1F-40B2-86C2-92153DB7E6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8034" y="0"/>
            <a:ext cx="6553966" cy="354261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851108" y="4783369"/>
            <a:ext cx="5340893" cy="207463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0021640" y="0"/>
            <a:ext cx="1268175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Espace réservé du contenu 8">
            <a:extLst>
              <a:ext uri="{FF2B5EF4-FFF2-40B4-BE49-F238E27FC236}">
                <a16:creationId xmlns:a16="http://schemas.microsoft.com/office/drawing/2014/main" id="{F9689D46-2A7A-8A4F-8F09-4C43D77E3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958" y="533400"/>
            <a:ext cx="5791200" cy="579120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910427-4A05-1F4F-AC1C-F74876D3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Colloque "Panser l'humain" 5/5/2022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746220E-F758-4849-9462-A44F96ED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 smtClean="0"/>
              <a:pPr>
                <a:spcAft>
                  <a:spcPts val="600"/>
                </a:spcAft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3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es patients déprogrammés, victimes collatérales du Covid">
            <a:extLst>
              <a:ext uri="{FF2B5EF4-FFF2-40B4-BE49-F238E27FC236}">
                <a16:creationId xmlns:a16="http://schemas.microsoft.com/office/drawing/2014/main" id="{D19602B4-B12D-19DD-3F9B-515AE2E35A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 r="15510" b="-3"/>
          <a:stretch/>
        </p:blipFill>
        <p:spPr bwMode="auto">
          <a:xfrm>
            <a:off x="6887045" y="10"/>
            <a:ext cx="4661488" cy="310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ltraitance des personnes âgées : les différents types | Cap Retraite">
            <a:extLst>
              <a:ext uri="{FF2B5EF4-FFF2-40B4-BE49-F238E27FC236}">
                <a16:creationId xmlns:a16="http://schemas.microsoft.com/office/drawing/2014/main" id="{98AA53C4-17EC-E30C-43C0-7E07261F0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8" r="-1" b="6332"/>
          <a:stretch/>
        </p:blipFill>
        <p:spPr bwMode="auto">
          <a:xfrm>
            <a:off x="5419264" y="3265080"/>
            <a:ext cx="6129269" cy="359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mment identifier les cas de maltraitance des personnes âgées et prendre  des mesures pour y mettre fin">
            <a:extLst>
              <a:ext uri="{FF2B5EF4-FFF2-40B4-BE49-F238E27FC236}">
                <a16:creationId xmlns:a16="http://schemas.microsoft.com/office/drawing/2014/main" id="{DC0D5E3B-0B07-1918-B759-FE27CE804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23" b="-1"/>
          <a:stretch/>
        </p:blipFill>
        <p:spPr bwMode="auto">
          <a:xfrm>
            <a:off x="643467" y="-5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Rectangle 74">
            <a:extLst>
              <a:ext uri="{FF2B5EF4-FFF2-40B4-BE49-F238E27FC236}">
                <a16:creationId xmlns:a16="http://schemas.microsoft.com/office/drawing/2014/main" id="{749FA6A2-2239-4EF2-9EB3-B1DC295FE1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101BEAE-F86B-467F-3D45-7E6347004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5080"/>
            <a:ext cx="4614333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Colloque "Panser l'humain" 5/5/2022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96433F2-77FA-CE92-F8C3-0B4D428EC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7978" y="6350166"/>
            <a:ext cx="1455821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 Lama  - Je suis malade.mp3" descr=" Lama  - Je suis malade.mp3">
            <a:hlinkClick r:id="" action="ppaction://media"/>
            <a:extLst>
              <a:ext uri="{FF2B5EF4-FFF2-40B4-BE49-F238E27FC236}">
                <a16:creationId xmlns:a16="http://schemas.microsoft.com/office/drawing/2014/main" id="{682C97DF-DA33-565D-BAF1-1199B35A55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76323" y="0"/>
            <a:ext cx="812800" cy="8128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55B63F5-EF6F-0C80-E745-C7E89C3B7995}"/>
              </a:ext>
            </a:extLst>
          </p:cNvPr>
          <p:cNvSpPr txBox="1"/>
          <p:nvPr/>
        </p:nvSpPr>
        <p:spPr>
          <a:xfrm>
            <a:off x="1397000" y="4696470"/>
            <a:ext cx="2800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« </a:t>
            </a:r>
            <a:r>
              <a:rPr lang="fr-BE" i="1" dirty="0"/>
              <a:t>Oh, parle-moi , parle-moi</a:t>
            </a:r>
            <a:br>
              <a:rPr lang="fr-BE" i="1" dirty="0"/>
            </a:br>
            <a:r>
              <a:rPr lang="fr-BE" i="1" dirty="0"/>
              <a:t>Regarde-moi/»</a:t>
            </a:r>
            <a:endParaRPr lang="fr-FR" i="1" dirty="0"/>
          </a:p>
        </p:txBody>
      </p:sp>
      <p:pic>
        <p:nvPicPr>
          <p:cNvPr id="10" name="Boulay audacity court.mp3" descr="Boulay audacity court.mp3">
            <a:hlinkClick r:id="" action="ppaction://media"/>
            <a:extLst>
              <a:ext uri="{FF2B5EF4-FFF2-40B4-BE49-F238E27FC236}">
                <a16:creationId xmlns:a16="http://schemas.microsoft.com/office/drawing/2014/main" id="{384169D5-E011-B199-7608-165859EF9B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956028" y="952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1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2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mme Désespéré D'hôpital Seul De Lit Au _de Souffrance Triste Et Désolé De  Dépression Photo stock - Image du hôpital, remède: 80571208">
            <a:extLst>
              <a:ext uri="{FF2B5EF4-FFF2-40B4-BE49-F238E27FC236}">
                <a16:creationId xmlns:a16="http://schemas.microsoft.com/office/drawing/2014/main" id="{CE7EB968-C67F-F5E9-D50B-4551F868E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1" r="-3" b="-3"/>
          <a:stretch/>
        </p:blipFill>
        <p:spPr bwMode="auto">
          <a:xfrm>
            <a:off x="5162052" y="3272588"/>
            <a:ext cx="6105382" cy="35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HUV - Système de signalétique - Manuel et guide d'utilisation">
            <a:extLst>
              <a:ext uri="{FF2B5EF4-FFF2-40B4-BE49-F238E27FC236}">
                <a16:creationId xmlns:a16="http://schemas.microsoft.com/office/drawing/2014/main" id="{BC46B216-2E89-F5EE-0764-914593D93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0" r="-2" b="13399"/>
          <a:stretch/>
        </p:blipFill>
        <p:spPr bwMode="auto"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es prestataires de soins devront afficher leurs tarifs dans leur salle d' attente - Le Spécialiste">
            <a:extLst>
              <a:ext uri="{FF2B5EF4-FFF2-40B4-BE49-F238E27FC236}">
                <a16:creationId xmlns:a16="http://schemas.microsoft.com/office/drawing/2014/main" id="{00543E9E-0C06-3DD6-51B2-E1FB17DF3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4" r="-1" b="-1"/>
          <a:stretch/>
        </p:blipFill>
        <p:spPr bwMode="auto">
          <a:xfrm>
            <a:off x="7458302" y="-22547"/>
            <a:ext cx="3809132" cy="31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Douleur psychologique et douleur physique : quels liens ?">
            <a:extLst>
              <a:ext uri="{FF2B5EF4-FFF2-40B4-BE49-F238E27FC236}">
                <a16:creationId xmlns:a16="http://schemas.microsoft.com/office/drawing/2014/main" id="{8F7B1E2A-79F1-1D37-3837-84DAB7318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" r="8299" b="-3"/>
          <a:stretch/>
        </p:blipFill>
        <p:spPr bwMode="auto">
          <a:xfrm>
            <a:off x="1" y="4065775"/>
            <a:ext cx="5001186" cy="2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BAAF7F9-6325-141F-E9BD-B3C89FF79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731" y="6355080"/>
            <a:ext cx="444298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Colloque "Panser l'humain" 5/5/2022</a:t>
            </a:r>
          </a:p>
        </p:txBody>
      </p:sp>
      <p:sp>
        <p:nvSpPr>
          <p:cNvPr id="4101" name="Rectangle 134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625DF8-9927-A25E-7E09-04A942B74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232" y="6355080"/>
            <a:ext cx="50524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Johnny Hallyday court - Je tattends.mp3" descr="Johnny Hallyday court - Je tattends.mp3">
            <a:hlinkClick r:id="" action="ppaction://media"/>
            <a:extLst>
              <a:ext uri="{FF2B5EF4-FFF2-40B4-BE49-F238E27FC236}">
                <a16:creationId xmlns:a16="http://schemas.microsoft.com/office/drawing/2014/main" id="{FF33834F-143D-8ED7-DF8C-457F97F338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558879" y="198996"/>
            <a:ext cx="812800" cy="812800"/>
          </a:xfrm>
          <a:prstGeom prst="rect">
            <a:avLst/>
          </a:prstGeom>
        </p:spPr>
      </p:pic>
      <p:pic>
        <p:nvPicPr>
          <p:cNvPr id="4" name="Elle est dailleurs - Pierre Bachelet parole..mp3" descr="Elle est dailleurs - Pierre Bachelet parole..mp3">
            <a:hlinkClick r:id="" action="ppaction://media"/>
            <a:extLst>
              <a:ext uri="{FF2B5EF4-FFF2-40B4-BE49-F238E27FC236}">
                <a16:creationId xmlns:a16="http://schemas.microsoft.com/office/drawing/2014/main" id="{6D9DA823-2931-B9FB-5F5F-28E513E1AF5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56426" y="1346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1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028F02-3E5A-579C-6145-5CCF100F6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SOIGNANt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B5E006-79F3-3712-B5D1-441B199AF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Etat des lieux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669518-8830-A84C-241C-AA19919E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Colloque "Panser l'humain" 5/5/2022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BF7B79-0FB8-21A0-3643-7C36D836A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64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ffrance au travail : les soignants très exposés">
            <a:extLst>
              <a:ext uri="{FF2B5EF4-FFF2-40B4-BE49-F238E27FC236}">
                <a16:creationId xmlns:a16="http://schemas.microsoft.com/office/drawing/2014/main" id="{FFE65F2C-7E2D-AE28-D35C-8B6721844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9" r="13715" b="1"/>
          <a:stretch/>
        </p:blipFill>
        <p:spPr bwMode="auto">
          <a:xfrm>
            <a:off x="3793813" y="744344"/>
            <a:ext cx="4627646" cy="462764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urn out : les soignants en souffrance psychologique se senten... - Top  Santé">
            <a:extLst>
              <a:ext uri="{FF2B5EF4-FFF2-40B4-BE49-F238E27FC236}">
                <a16:creationId xmlns:a16="http://schemas.microsoft.com/office/drawing/2014/main" id="{89EDD9D4-7B1E-F1F6-DC3C-877310DCB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r="-2" b="-2"/>
          <a:stretch/>
        </p:blipFill>
        <p:spPr bwMode="auto">
          <a:xfrm>
            <a:off x="1319706" y="1757695"/>
            <a:ext cx="2590737" cy="292695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803E84D-85DA-3415-1C23-9C055994F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9" r="15748" b="2"/>
          <a:stretch/>
        </p:blipFill>
        <p:spPr bwMode="auto">
          <a:xfrm>
            <a:off x="8297994" y="1757695"/>
            <a:ext cx="2577829" cy="292695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64343B1-C572-D130-04F4-E7ECDD98E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Colloque "Panser l'humain" 5/5/2022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9359D91-7F19-E70F-07B1-A32145AA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E5CF66D-855F-5A73-2754-BBF082507436}"/>
              </a:ext>
            </a:extLst>
          </p:cNvPr>
          <p:cNvSpPr txBox="1"/>
          <p:nvPr/>
        </p:nvSpPr>
        <p:spPr>
          <a:xfrm>
            <a:off x="1730124" y="5669009"/>
            <a:ext cx="8870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/>
              <a:t>        Epuisement, perte de l’idéal professionnel…</a:t>
            </a:r>
          </a:p>
        </p:txBody>
      </p:sp>
    </p:spTree>
    <p:extLst>
      <p:ext uri="{BB962C8B-B14F-4D97-AF65-F5344CB8AC3E}">
        <p14:creationId xmlns:p14="http://schemas.microsoft.com/office/powerpoint/2010/main" val="2069257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11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3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5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7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9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21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23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7" name="Rectangle 25">
            <a:extLst>
              <a:ext uri="{FF2B5EF4-FFF2-40B4-BE49-F238E27FC236}">
                <a16:creationId xmlns:a16="http://schemas.microsoft.com/office/drawing/2014/main" id="{A817523A-D1A4-4AA1-A06E-3E8AA7B4B9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27">
            <a:extLst>
              <a:ext uri="{FF2B5EF4-FFF2-40B4-BE49-F238E27FC236}">
                <a16:creationId xmlns:a16="http://schemas.microsoft.com/office/drawing/2014/main" id="{04E9E526-05D2-4C66-8B99-CB7BC51F32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599064-166E-FC6E-A35D-3DF1D4CB1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776" y="2256495"/>
            <a:ext cx="5662612" cy="286809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b="1" i="1" cap="all" spc="300" dirty="0">
                <a:solidFill>
                  <a:schemeClr val="tx1"/>
                </a:solidFill>
              </a:rPr>
              <a:t>“ </a:t>
            </a:r>
            <a:r>
              <a:rPr lang="en-US" sz="2000" i="1" dirty="0">
                <a:solidFill>
                  <a:schemeClr val="tx1"/>
                </a:solidFill>
              </a:rPr>
              <a:t>Et </a:t>
            </a:r>
            <a:r>
              <a:rPr lang="en-US" sz="2000" i="1" dirty="0" err="1">
                <a:solidFill>
                  <a:schemeClr val="tx1"/>
                </a:solidFill>
              </a:rPr>
              <a:t>c’est</a:t>
            </a:r>
            <a:r>
              <a:rPr lang="en-US" sz="2000" i="1" dirty="0">
                <a:solidFill>
                  <a:schemeClr val="tx1"/>
                </a:solidFill>
              </a:rPr>
              <a:t> le temps qui court, court</a:t>
            </a:r>
            <a:br>
              <a:rPr lang="en-US" sz="2000" i="1" dirty="0">
                <a:solidFill>
                  <a:schemeClr val="tx1"/>
                </a:solidFill>
              </a:rPr>
            </a:br>
            <a:r>
              <a:rPr lang="en-US" sz="2000" i="1" dirty="0">
                <a:solidFill>
                  <a:schemeClr val="tx1"/>
                </a:solidFill>
              </a:rPr>
              <a:t>qui nous rend </a:t>
            </a:r>
            <a:r>
              <a:rPr lang="en-US" sz="2000" i="1" dirty="0" err="1">
                <a:solidFill>
                  <a:schemeClr val="tx1"/>
                </a:solidFill>
              </a:rPr>
              <a:t>sérieux</a:t>
            </a:r>
            <a:r>
              <a:rPr lang="fr-BE" sz="2000" i="1" dirty="0">
                <a:solidFill>
                  <a:schemeClr val="tx1"/>
                </a:solidFill>
              </a:rPr>
              <a:t/>
            </a:r>
            <a:br>
              <a:rPr lang="fr-BE" sz="2000" i="1" dirty="0">
                <a:solidFill>
                  <a:schemeClr val="tx1"/>
                </a:solidFill>
              </a:rPr>
            </a:br>
            <a:r>
              <a:rPr lang="fr-BE" sz="2000" i="1" dirty="0">
                <a:solidFill>
                  <a:schemeClr val="tx1"/>
                </a:solidFill>
              </a:rPr>
              <a:t>La vie nous a rendus plus orgueilleux</a:t>
            </a:r>
            <a:br>
              <a:rPr lang="fr-BE" sz="2000" i="1" dirty="0">
                <a:solidFill>
                  <a:schemeClr val="tx1"/>
                </a:solidFill>
              </a:rPr>
            </a:br>
            <a:r>
              <a:rPr lang="fr-BE" sz="2000" i="1" dirty="0">
                <a:solidFill>
                  <a:schemeClr val="tx1"/>
                </a:solidFill>
              </a:rPr>
              <a:t/>
            </a:r>
            <a:br>
              <a:rPr lang="fr-BE" sz="2000" i="1" dirty="0">
                <a:solidFill>
                  <a:schemeClr val="tx1"/>
                </a:solidFill>
              </a:rPr>
            </a:br>
            <a:r>
              <a:rPr lang="fr-BE" sz="2000" i="1" dirty="0">
                <a:solidFill>
                  <a:schemeClr val="tx1"/>
                </a:solidFill>
              </a:rPr>
              <a:t>Parce que le temps qui court, court, oh court</a:t>
            </a:r>
            <a:br>
              <a:rPr lang="fr-BE" sz="2000" i="1" dirty="0">
                <a:solidFill>
                  <a:schemeClr val="tx1"/>
                </a:solidFill>
              </a:rPr>
            </a:br>
            <a:r>
              <a:rPr lang="fr-BE" sz="2000" i="1" dirty="0">
                <a:solidFill>
                  <a:schemeClr val="tx1"/>
                </a:solidFill>
              </a:rPr>
              <a:t>Change les plaisirs </a:t>
            </a:r>
            <a:r>
              <a:rPr lang="en-US" sz="2000" b="1" i="1" spc="300" dirty="0">
                <a:solidFill>
                  <a:schemeClr val="tx1"/>
                </a:solidFill>
              </a:rPr>
              <a:t>”</a:t>
            </a:r>
            <a:endParaRPr lang="en-US" sz="2000" b="1" i="1" cap="all" spc="300" dirty="0">
              <a:solidFill>
                <a:schemeClr val="tx1"/>
              </a:solidFill>
            </a:endParaRPr>
          </a:p>
        </p:txBody>
      </p:sp>
      <p:pic>
        <p:nvPicPr>
          <p:cNvPr id="7" name="Picture 4" descr="Pourquoi mesurer le temps d'attente de votre service client ?">
            <a:extLst>
              <a:ext uri="{FF2B5EF4-FFF2-40B4-BE49-F238E27FC236}">
                <a16:creationId xmlns:a16="http://schemas.microsoft.com/office/drawing/2014/main" id="{10DF085E-03E6-88FE-BAC2-293201CAD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8" r="2001" b="2"/>
          <a:stretch/>
        </p:blipFill>
        <p:spPr bwMode="auto">
          <a:xfrm>
            <a:off x="7958352" y="-5965"/>
            <a:ext cx="4233648" cy="3434971"/>
          </a:xfrm>
          <a:custGeom>
            <a:avLst/>
            <a:gdLst/>
            <a:ahLst/>
            <a:cxnLst/>
            <a:rect l="l" t="t" r="r" b="b"/>
            <a:pathLst>
              <a:path w="4233648" h="3434971">
                <a:moveTo>
                  <a:pt x="1032308" y="0"/>
                </a:moveTo>
                <a:lnTo>
                  <a:pt x="4233648" y="0"/>
                </a:lnTo>
                <a:lnTo>
                  <a:pt x="4233648" y="3434971"/>
                </a:lnTo>
                <a:lnTo>
                  <a:pt x="0" y="343497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67495A-FB6E-6DF3-4749-1B1937E30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spc="30" baseline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Colloque "Panser l'humain" 5/5/2022</a:t>
            </a:r>
          </a:p>
        </p:txBody>
      </p:sp>
      <p:pic>
        <p:nvPicPr>
          <p:cNvPr id="6" name="Picture 2" descr="TFE - Situation d'urgence, soins relationnels et prise en soins">
            <a:extLst>
              <a:ext uri="{FF2B5EF4-FFF2-40B4-BE49-F238E27FC236}">
                <a16:creationId xmlns:a16="http://schemas.microsoft.com/office/drawing/2014/main" id="{0DE3D3AB-F3BB-7CDD-619B-5BFF1E8C7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908"/>
          <a:stretch/>
        </p:blipFill>
        <p:spPr bwMode="auto">
          <a:xfrm>
            <a:off x="6931629" y="3428996"/>
            <a:ext cx="5260371" cy="3452252"/>
          </a:xfrm>
          <a:custGeom>
            <a:avLst/>
            <a:gdLst/>
            <a:ahLst/>
            <a:cxnLst/>
            <a:rect l="l" t="t" r="r" b="b"/>
            <a:pathLst>
              <a:path w="5260371" h="3434971">
                <a:moveTo>
                  <a:pt x="1028714" y="0"/>
                </a:moveTo>
                <a:lnTo>
                  <a:pt x="5260371" y="0"/>
                </a:lnTo>
                <a:lnTo>
                  <a:pt x="5260371" y="3434971"/>
                </a:lnTo>
                <a:lnTo>
                  <a:pt x="0" y="342301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9" name="Straight Connector 29">
            <a:extLst>
              <a:ext uri="{FF2B5EF4-FFF2-40B4-BE49-F238E27FC236}">
                <a16:creationId xmlns:a16="http://schemas.microsoft.com/office/drawing/2014/main" id="{F3F47F83-8728-4E0D-BDE6-2C09A035C8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95228" y="0"/>
            <a:ext cx="532263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41E1E6-0419-3B61-C2FD-0541B731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 les enfoiré le temps qui court version courte .mp3" descr=" les enfoiré le temps qui court version courte .mp3">
            <a:hlinkClick r:id="" action="ppaction://media"/>
            <a:extLst>
              <a:ext uri="{FF2B5EF4-FFF2-40B4-BE49-F238E27FC236}">
                <a16:creationId xmlns:a16="http://schemas.microsoft.com/office/drawing/2014/main" id="{409D7EC5-5BCA-A5F7-D42C-93AAE2B2DB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16591" y="6831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6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ngleLines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7506</TotalTime>
  <Words>867</Words>
  <Application>Microsoft Office PowerPoint</Application>
  <PresentationFormat>Grand écran</PresentationFormat>
  <Paragraphs>217</Paragraphs>
  <Slides>46</Slides>
  <Notes>0</Notes>
  <HiddenSlides>0</HiddenSlides>
  <MMClips>14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2" baseType="lpstr">
      <vt:lpstr>Arial</vt:lpstr>
      <vt:lpstr>Calibri</vt:lpstr>
      <vt:lpstr>Univers Condensed Light</vt:lpstr>
      <vt:lpstr>Walbaum Display Light</vt:lpstr>
      <vt:lpstr>Wingdings</vt:lpstr>
      <vt:lpstr>AngleLinesVTI</vt:lpstr>
      <vt:lpstr>« Le point DE VUE du patient sur le système des soins de santé » </vt:lpstr>
      <vt:lpstr>Présentation PowerPoint</vt:lpstr>
      <vt:lpstr>INTRODUCTION  Etat des lieux  </vt:lpstr>
      <vt:lpstr>Le patient </vt:lpstr>
      <vt:lpstr>Présentation PowerPoint</vt:lpstr>
      <vt:lpstr>Présentation PowerPoint</vt:lpstr>
      <vt:lpstr>Le SOIGNANt</vt:lpstr>
      <vt:lpstr>Présentation PowerPoint</vt:lpstr>
      <vt:lpstr>Présentation PowerPoint</vt:lpstr>
      <vt:lpstr>Crise de  sens </vt:lpstr>
      <vt:lpstr>Présentation PowerPoint</vt:lpstr>
      <vt:lpstr>PROPOSITION DE SOLUTION :  « L’humilité de l’intelligence » ou  « l’humiligence »</vt:lpstr>
      <vt:lpstr>1. L’HUMILITE</vt:lpstr>
      <vt:lpstr> L’HUMILITÉ : </vt:lpstr>
      <vt:lpstr>L’explosion de la connaissance</vt:lpstr>
      <vt:lpstr>Présentation PowerPoint</vt:lpstr>
      <vt:lpstr>2. LA THEORIE  DES INTELLIGENCES MULTIPLES  </vt:lpstr>
      <vt:lpstr>Présentation PowerPoint</vt:lpstr>
      <vt:lpstr>Présentation PowerPoint</vt:lpstr>
      <vt:lpstr>Présentation PowerPoint</vt:lpstr>
      <vt:lpstr>5  intelligences interviennent dans “l’humiligence”</vt:lpstr>
      <vt:lpstr>Présentation PowerPoint</vt:lpstr>
      <vt:lpstr>3. « L’humiligence » ou l’humilité de l’intelligence </vt:lpstr>
      <vt:lpstr>Présentation PowerPoint</vt:lpstr>
      <vt:lpstr>a. Les intelligences  logico-mathématique et  verbo-linguistique :   “ ABC 123” </vt:lpstr>
      <vt:lpstr>Présentation PowerPoint</vt:lpstr>
      <vt:lpstr> B. L’intelligence intrapersonnelle :   « Ça plane pour moi  Ça plane pour moi Ça plane pour moi, moi, moi, moi, moi, ça plane pour moi (hou-hou-oou-oou!) ça plane pour moi »   </vt:lpstr>
      <vt:lpstr>Présentation PowerPoint</vt:lpstr>
      <vt:lpstr>      C. L’intelligence interpersonnelle :    “ Oh, toi plus moi plus tous ceux qui le veulent plus lui plus elle et tous ceux qui sont seuls allez, venez et entrez dans la danse ”   </vt:lpstr>
      <vt:lpstr>Présentation PowerPoint</vt:lpstr>
      <vt:lpstr>  D. L’intelligence existentielle    « Pourquoi je vis, pourquoi, je meurs?   Pourquoi je ris, pourquoi je pleure ? » </vt:lpstr>
      <vt:lpstr>Présentation PowerPoint</vt:lpstr>
      <vt:lpstr>  4. LA VERTU DE  “ L’HUMILIGENCE”</vt:lpstr>
      <vt:lpstr>la vertu : accepter d’apprendre de l’autre </vt:lpstr>
      <vt:lpstr>L’autre… ce patient </vt:lpstr>
      <vt:lpstr>Présentation PowerPoint</vt:lpstr>
      <vt:lpstr>Présentation PowerPoint</vt:lpstr>
      <vt:lpstr>5. “L’humiligence “ :  DU PATIENT SINGULIER AUX ASSOCIATIONS DE MALADES </vt:lpstr>
      <vt:lpstr>Devenir acteur du monde de la santé </vt:lpstr>
      <vt:lpstr>L’humiligence encourage le conCept de patient partenaire </vt:lpstr>
      <vt:lpstr>Présentation PowerPoint</vt:lpstr>
      <vt:lpstr>Présentation PowerPoint</vt:lpstr>
      <vt:lpstr>CONCLUSION SUR LE PRINCIPE D’HUMILIGENCE </vt:lpstr>
      <vt:lpstr>Présentation PowerPoint</vt:lpstr>
      <vt:lpstr>Présentation PowerPoint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L’humiligence » :  un principe éthique renforçant l’autodétermination du patient et la connaissance du soignant ?</dc:title>
  <dc:creator>Inès DEMARET</dc:creator>
  <cp:lastModifiedBy>Utilisateur</cp:lastModifiedBy>
  <cp:revision>17</cp:revision>
  <dcterms:created xsi:type="dcterms:W3CDTF">2021-09-02T12:44:37Z</dcterms:created>
  <dcterms:modified xsi:type="dcterms:W3CDTF">2022-05-05T05:27:41Z</dcterms:modified>
</cp:coreProperties>
</file>