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EA_B0070D36.xml" ContentType="application/vnd.ms-powerpoint.comments+xml"/>
  <Override PartName="/ppt/comments/modernComment_1EE_8855FF9E.xml" ContentType="application/vnd.ms-powerpoint.comments+xml"/>
  <Override PartName="/ppt/comments/modernComment_1EF_A0C77155.xml" ContentType="application/vnd.ms-powerpoint.comments+xml"/>
  <Override PartName="/ppt/comments/modernComment_1F3_36F85F04.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493" r:id="rId3"/>
    <p:sldId id="489" r:id="rId4"/>
    <p:sldId id="492" r:id="rId5"/>
    <p:sldId id="490" r:id="rId6"/>
    <p:sldId id="259" r:id="rId7"/>
    <p:sldId id="273" r:id="rId8"/>
    <p:sldId id="494" r:id="rId9"/>
    <p:sldId id="495" r:id="rId10"/>
    <p:sldId id="272" r:id="rId11"/>
    <p:sldId id="496" r:id="rId12"/>
    <p:sldId id="262" r:id="rId13"/>
    <p:sldId id="497" r:id="rId14"/>
    <p:sldId id="498" r:id="rId15"/>
    <p:sldId id="265" r:id="rId16"/>
    <p:sldId id="499" r:id="rId17"/>
    <p:sldId id="269" r:id="rId18"/>
    <p:sldId id="501" r:id="rId19"/>
    <p:sldId id="268" r:id="rId20"/>
    <p:sldId id="271" r:id="rId21"/>
    <p:sldId id="505" r:id="rId22"/>
    <p:sldId id="509" r:id="rId23"/>
    <p:sldId id="513" r:id="rId24"/>
    <p:sldId id="512" r:id="rId25"/>
    <p:sldId id="263" r:id="rId26"/>
    <p:sldId id="507" r:id="rId27"/>
    <p:sldId id="264" r:id="rId28"/>
    <p:sldId id="508" r:id="rId29"/>
    <p:sldId id="260" r:id="rId30"/>
    <p:sldId id="406" r:id="rId31"/>
    <p:sldId id="261" r:id="rId32"/>
    <p:sldId id="517" r:id="rId33"/>
    <p:sldId id="514" r:id="rId34"/>
    <p:sldId id="516" r:id="rId35"/>
    <p:sldId id="510" r:id="rId36"/>
    <p:sldId id="511" r:id="rId37"/>
    <p:sldId id="515"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ABAD1A-2306-B847-A29D-F3B5DB5C1A12}" name="Hélène Lefebvre" initials="HL" userId="2edfb2fed7dccc79" providerId="Windows Live"/>
  <p188:author id="{C4B7C83B-BEE8-344F-59F3-95263B5DA2E1}" name="LECOCQ Dan" initials="LDan" userId="LECOCQ D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79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5"/>
    <p:restoredTop sz="79721"/>
  </p:normalViewPr>
  <p:slideViewPr>
    <p:cSldViewPr snapToGrid="0" snapToObjects="1">
      <p:cViewPr varScale="1">
        <p:scale>
          <a:sx n="58" d="100"/>
          <a:sy n="58" d="100"/>
        </p:scale>
        <p:origin x="9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modernComment_1EA_B0070D36.xml><?xml version="1.0" encoding="utf-8"?>
<p188:cmLst xmlns:a="http://schemas.openxmlformats.org/drawingml/2006/main" xmlns:r="http://schemas.openxmlformats.org/officeDocument/2006/relationships" xmlns:p188="http://schemas.microsoft.com/office/powerpoint/2018/8/main">
  <p188:cm id="{87ADFBA8-DAE8-6442-8835-8BDCB9E70187}" authorId="{DEABAD1A-2306-B847-A29D-F3B5DB5C1A12}" created="2022-04-07T15:54:20.520">
    <pc:sldMkLst xmlns:pc="http://schemas.microsoft.com/office/powerpoint/2013/main/command">
      <pc:docMk/>
      <pc:sldMk cId="2953252150" sldId="490"/>
    </pc:sldMkLst>
    <p188:replyLst>
      <p188:reply id="{A61A7E6C-289B-5E42-B4FF-885EB7825C41}" authorId="{C4B7C83B-BEE8-344F-59F3-95263B5DA2E1}" created="2022-04-13T15:33:40.206">
        <p188:txBody>
          <a:bodyPr/>
          <a:lstStyle/>
          <a:p>
            <a:r>
              <a:rPr lang="fr-FR"/>
              <a:t>OK</a:t>
            </a:r>
          </a:p>
        </p188:txBody>
      </p188:reply>
    </p188:replyLst>
    <p188:txBody>
      <a:bodyPr/>
      <a:lstStyle/>
      <a:p>
        <a:r>
          <a:rPr lang="fr-FR"/>
          <a:t>c’est comme dire à propos de n’importe quoi. Je dirais pour réfléchir à quoi s’ »intéresse…</a:t>
        </a:r>
      </a:p>
    </p188:txBody>
  </p188:cm>
</p188:cmLst>
</file>

<file path=ppt/comments/modernComment_1EE_8855FF9E.xml><?xml version="1.0" encoding="utf-8"?>
<p188:cmLst xmlns:a="http://schemas.openxmlformats.org/drawingml/2006/main" xmlns:r="http://schemas.openxmlformats.org/officeDocument/2006/relationships" xmlns:p188="http://schemas.microsoft.com/office/powerpoint/2018/8/main">
  <p188:cm id="{653888E3-3BDB-FF49-86C6-46A22075D905}" authorId="{DEABAD1A-2306-B847-A29D-F3B5DB5C1A12}" status="resolved" created="2022-04-07T15:56:25.482" complete="100000">
    <pc:sldMkLst xmlns:pc="http://schemas.microsoft.com/office/powerpoint/2013/main/command">
      <pc:docMk/>
      <pc:sldMk cId="2287337374" sldId="494"/>
    </pc:sldMkLst>
    <p188:txBody>
      <a:bodyPr/>
      <a:lstStyle/>
      <a:p>
        <a:r>
          <a:rPr lang="fr-FR"/>
          <a:t>sa singularité?</a:t>
        </a:r>
      </a:p>
    </p188:txBody>
  </p188:cm>
</p188:cmLst>
</file>

<file path=ppt/comments/modernComment_1EF_A0C77155.xml><?xml version="1.0" encoding="utf-8"?>
<p188:cmLst xmlns:a="http://schemas.openxmlformats.org/drawingml/2006/main" xmlns:r="http://schemas.openxmlformats.org/officeDocument/2006/relationships" xmlns:p188="http://schemas.microsoft.com/office/powerpoint/2018/8/main">
  <p188:cm id="{0F53FE6F-3F12-6C48-8AD5-DE98FB99632F}" authorId="{DEABAD1A-2306-B847-A29D-F3B5DB5C1A12}" status="resolved" created="2022-04-07T15:58:00.320" complete="100000">
    <pc:sldMkLst xmlns:pc="http://schemas.microsoft.com/office/powerpoint/2013/main/command">
      <pc:docMk/>
      <pc:sldMk cId="2697425237" sldId="495"/>
    </pc:sldMkLst>
    <p188:txBody>
      <a:bodyPr/>
      <a:lstStyle/>
      <a:p>
        <a:r>
          <a:rPr lang="fr-FR"/>
          <a:t>idem</a:t>
        </a:r>
      </a:p>
    </p188:txBody>
  </p188:cm>
</p188:cmLst>
</file>

<file path=ppt/comments/modernComment_1F3_36F85F04.xml><?xml version="1.0" encoding="utf-8"?>
<p188:cmLst xmlns:a="http://schemas.openxmlformats.org/drawingml/2006/main" xmlns:r="http://schemas.openxmlformats.org/officeDocument/2006/relationships" xmlns:p188="http://schemas.microsoft.com/office/powerpoint/2018/8/main">
  <p188:cm id="{C7109B74-2C21-E646-BAD8-1EDB5CBE5455}" authorId="{DEABAD1A-2306-B847-A29D-F3B5DB5C1A12}" created="2022-04-07T16:09:35.749">
    <pc:sldMkLst xmlns:pc="http://schemas.microsoft.com/office/powerpoint/2013/main/command">
      <pc:docMk/>
      <pc:sldMk cId="922246916" sldId="499"/>
    </pc:sldMkLst>
    <p188:txBody>
      <a:bodyPr/>
      <a:lstStyle/>
      <a:p>
        <a:r>
          <a:rPr lang="fr-FR"/>
          <a:t>là</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CA19C-3DF1-834E-BA11-D6F193182DFB}" type="doc">
      <dgm:prSet loTypeId="urn:microsoft.com/office/officeart/2005/8/layout/venn1" loCatId="list" qsTypeId="urn:microsoft.com/office/officeart/2005/8/quickstyle/simple1" qsCatId="simple" csTypeId="urn:microsoft.com/office/officeart/2005/8/colors/colorful2" csCatId="colorful" phldr="1"/>
      <dgm:spPr/>
      <dgm:t>
        <a:bodyPr/>
        <a:lstStyle/>
        <a:p>
          <a:endParaRPr lang="fr-FR"/>
        </a:p>
      </dgm:t>
    </dgm:pt>
    <dgm:pt modelId="{868E9DBD-4BAF-A84F-BA5A-C2EDF5FE2E29}">
      <dgm:prSet custT="1"/>
      <dgm:spPr/>
      <dgm:t>
        <a:bodyPr/>
        <a:lstStyle/>
        <a:p>
          <a:r>
            <a:rPr lang="fr-FR" sz="2400" dirty="0">
              <a:solidFill>
                <a:schemeClr val="bg1"/>
              </a:solidFill>
              <a:latin typeface="Avenir Next" panose="020B0503020202020204" pitchFamily="34" charset="0"/>
            </a:rPr>
            <a:t>Intermédiaire culturel</a:t>
          </a:r>
        </a:p>
      </dgm:t>
    </dgm:pt>
    <dgm:pt modelId="{B4DD7ABC-DDFF-4447-9EC1-39FC8F7E86A5}" type="parTrans" cxnId="{FCD97FC4-50FC-8149-ABDE-AF0DD994D079}">
      <dgm:prSet/>
      <dgm:spPr/>
      <dgm:t>
        <a:bodyPr/>
        <a:lstStyle/>
        <a:p>
          <a:endParaRPr lang="fr-FR">
            <a:solidFill>
              <a:schemeClr val="bg1"/>
            </a:solidFill>
            <a:latin typeface="Avenir Next" panose="020B0503020202020204" pitchFamily="34" charset="0"/>
          </a:endParaRPr>
        </a:p>
      </dgm:t>
    </dgm:pt>
    <dgm:pt modelId="{93A3EB81-A969-4144-9C76-377616A6703B}" type="sibTrans" cxnId="{FCD97FC4-50FC-8149-ABDE-AF0DD994D079}">
      <dgm:prSet/>
      <dgm:spPr/>
      <dgm:t>
        <a:bodyPr/>
        <a:lstStyle/>
        <a:p>
          <a:endParaRPr lang="fr-FR">
            <a:solidFill>
              <a:schemeClr val="bg1"/>
            </a:solidFill>
            <a:latin typeface="Avenir Next" panose="020B0503020202020204" pitchFamily="34" charset="0"/>
          </a:endParaRPr>
        </a:p>
      </dgm:t>
    </dgm:pt>
    <dgm:pt modelId="{E3F7DA14-195C-594D-951D-FE8739AE5C05}">
      <dgm:prSet custT="1"/>
      <dgm:spPr/>
      <dgm:t>
        <a:bodyPr/>
        <a:lstStyle/>
        <a:p>
          <a:r>
            <a:rPr lang="fr-FR" sz="2400" dirty="0">
              <a:solidFill>
                <a:schemeClr val="bg1"/>
              </a:solidFill>
              <a:latin typeface="Avenir Next" panose="020B0503020202020204" pitchFamily="34" charset="0"/>
            </a:rPr>
            <a:t>Partenariat patient</a:t>
          </a:r>
        </a:p>
      </dgm:t>
    </dgm:pt>
    <dgm:pt modelId="{CE2D70D1-63AB-904A-A32B-36D572D8A395}" type="parTrans" cxnId="{AA935EE3-BFDC-CA49-8017-8089B89797F5}">
      <dgm:prSet/>
      <dgm:spPr/>
      <dgm:t>
        <a:bodyPr/>
        <a:lstStyle/>
        <a:p>
          <a:endParaRPr lang="fr-FR">
            <a:solidFill>
              <a:schemeClr val="bg1"/>
            </a:solidFill>
            <a:latin typeface="Avenir Next" panose="020B0503020202020204" pitchFamily="34" charset="0"/>
          </a:endParaRPr>
        </a:p>
      </dgm:t>
    </dgm:pt>
    <dgm:pt modelId="{81A6034A-63B1-2C4B-BABB-85B2C551DF3F}" type="sibTrans" cxnId="{AA935EE3-BFDC-CA49-8017-8089B89797F5}">
      <dgm:prSet/>
      <dgm:spPr/>
      <dgm:t>
        <a:bodyPr/>
        <a:lstStyle/>
        <a:p>
          <a:endParaRPr lang="fr-FR">
            <a:solidFill>
              <a:schemeClr val="bg1"/>
            </a:solidFill>
            <a:latin typeface="Avenir Next" panose="020B0503020202020204" pitchFamily="34" charset="0"/>
          </a:endParaRPr>
        </a:p>
      </dgm:t>
    </dgm:pt>
    <dgm:pt modelId="{BC38A502-4A7D-D843-AAF5-9893C99FCF3F}">
      <dgm:prSet custT="1"/>
      <dgm:spPr/>
      <dgm:t>
        <a:bodyPr/>
        <a:lstStyle/>
        <a:p>
          <a:r>
            <a:rPr lang="fr-FR" sz="2400" dirty="0">
              <a:solidFill>
                <a:schemeClr val="bg1"/>
              </a:solidFill>
              <a:latin typeface="Avenir Next" panose="020B0503020202020204" pitchFamily="34" charset="0"/>
            </a:rPr>
            <a:t>Santé</a:t>
          </a:r>
        </a:p>
      </dgm:t>
    </dgm:pt>
    <dgm:pt modelId="{064A9E7B-3293-B444-BB5D-07060A587737}" type="parTrans" cxnId="{9F698C68-2F79-E24C-961C-DF9A1184242A}">
      <dgm:prSet/>
      <dgm:spPr/>
      <dgm:t>
        <a:bodyPr/>
        <a:lstStyle/>
        <a:p>
          <a:endParaRPr lang="fr-FR">
            <a:solidFill>
              <a:schemeClr val="bg1"/>
            </a:solidFill>
            <a:latin typeface="Avenir Next" panose="020B0503020202020204" pitchFamily="34" charset="0"/>
          </a:endParaRPr>
        </a:p>
      </dgm:t>
    </dgm:pt>
    <dgm:pt modelId="{71AC1F79-6E2A-984A-AB7E-9606E41C5062}" type="sibTrans" cxnId="{9F698C68-2F79-E24C-961C-DF9A1184242A}">
      <dgm:prSet/>
      <dgm:spPr/>
      <dgm:t>
        <a:bodyPr/>
        <a:lstStyle/>
        <a:p>
          <a:endParaRPr lang="fr-FR">
            <a:solidFill>
              <a:schemeClr val="bg1"/>
            </a:solidFill>
            <a:latin typeface="Avenir Next" panose="020B0503020202020204" pitchFamily="34" charset="0"/>
          </a:endParaRPr>
        </a:p>
      </dgm:t>
    </dgm:pt>
    <dgm:pt modelId="{7CC9A0E9-A0AD-174E-9615-A2C5DC02C9BE}">
      <dgm:prSet custT="1"/>
      <dgm:spPr/>
      <dgm:t>
        <a:bodyPr/>
        <a:lstStyle/>
        <a:p>
          <a:r>
            <a:rPr lang="fr-FR" sz="2400" dirty="0">
              <a:solidFill>
                <a:schemeClr val="bg1"/>
              </a:solidFill>
              <a:latin typeface="Avenir Next" panose="020B0503020202020204" pitchFamily="34" charset="0"/>
            </a:rPr>
            <a:t>Soin</a:t>
          </a:r>
        </a:p>
      </dgm:t>
    </dgm:pt>
    <dgm:pt modelId="{E5F6D84F-7CA8-5D48-8F82-3462A437B813}" type="parTrans" cxnId="{7E0B5507-6CFD-744F-BA62-C3BADCC75A2F}">
      <dgm:prSet/>
      <dgm:spPr/>
      <dgm:t>
        <a:bodyPr/>
        <a:lstStyle/>
        <a:p>
          <a:endParaRPr lang="fr-FR">
            <a:solidFill>
              <a:schemeClr val="bg1"/>
            </a:solidFill>
            <a:latin typeface="Avenir Next" panose="020B0503020202020204" pitchFamily="34" charset="0"/>
          </a:endParaRPr>
        </a:p>
      </dgm:t>
    </dgm:pt>
    <dgm:pt modelId="{71EBC191-7BC0-E04C-9635-30A22507B3B3}" type="sibTrans" cxnId="{7E0B5507-6CFD-744F-BA62-C3BADCC75A2F}">
      <dgm:prSet/>
      <dgm:spPr/>
      <dgm:t>
        <a:bodyPr/>
        <a:lstStyle/>
        <a:p>
          <a:endParaRPr lang="fr-FR">
            <a:solidFill>
              <a:schemeClr val="bg1"/>
            </a:solidFill>
            <a:latin typeface="Avenir Next" panose="020B0503020202020204" pitchFamily="34" charset="0"/>
          </a:endParaRPr>
        </a:p>
      </dgm:t>
    </dgm:pt>
    <dgm:pt modelId="{A94D8AE1-10DA-2149-871A-9613FA715E44}">
      <dgm:prSet custT="1"/>
      <dgm:spPr/>
      <dgm:t>
        <a:bodyPr/>
        <a:lstStyle/>
        <a:p>
          <a:r>
            <a:rPr lang="fr-FR" sz="2400" dirty="0">
              <a:solidFill>
                <a:schemeClr val="bg1"/>
              </a:solidFill>
              <a:latin typeface="Avenir Next" panose="020B0503020202020204" pitchFamily="34" charset="0"/>
            </a:rPr>
            <a:t>Relation humaniste-</a:t>
          </a:r>
          <a:r>
            <a:rPr lang="fr-FR" sz="2400" i="1" dirty="0" err="1">
              <a:solidFill>
                <a:schemeClr val="bg1"/>
              </a:solidFill>
              <a:latin typeface="Avenir Next" panose="020B0503020202020204" pitchFamily="34" charset="0"/>
            </a:rPr>
            <a:t>caring</a:t>
          </a:r>
          <a:endParaRPr lang="fr-FR" sz="2400" i="1" dirty="0">
            <a:solidFill>
              <a:schemeClr val="bg1"/>
            </a:solidFill>
            <a:latin typeface="Avenir Next" panose="020B0503020202020204" pitchFamily="34" charset="0"/>
          </a:endParaRPr>
        </a:p>
      </dgm:t>
    </dgm:pt>
    <dgm:pt modelId="{1DA8C871-EE08-FB45-A807-DA5438FA363F}" type="parTrans" cxnId="{4B878D51-26D3-1A44-AF69-BF24EEE2F459}">
      <dgm:prSet/>
      <dgm:spPr/>
      <dgm:t>
        <a:bodyPr/>
        <a:lstStyle/>
        <a:p>
          <a:endParaRPr lang="fr-FR">
            <a:solidFill>
              <a:schemeClr val="bg1"/>
            </a:solidFill>
            <a:latin typeface="Avenir Next" panose="020B0503020202020204" pitchFamily="34" charset="0"/>
          </a:endParaRPr>
        </a:p>
      </dgm:t>
    </dgm:pt>
    <dgm:pt modelId="{DAE78707-3ABA-AC4D-A007-0A4D38EAE6B7}" type="sibTrans" cxnId="{4B878D51-26D3-1A44-AF69-BF24EEE2F459}">
      <dgm:prSet/>
      <dgm:spPr/>
      <dgm:t>
        <a:bodyPr/>
        <a:lstStyle/>
        <a:p>
          <a:endParaRPr lang="fr-FR">
            <a:solidFill>
              <a:schemeClr val="bg1"/>
            </a:solidFill>
            <a:latin typeface="Avenir Next" panose="020B0503020202020204" pitchFamily="34" charset="0"/>
          </a:endParaRPr>
        </a:p>
      </dgm:t>
    </dgm:pt>
    <dgm:pt modelId="{5DBDC1D6-4669-E44F-A4D1-A2AA7637EB1F}">
      <dgm:prSet custT="1"/>
      <dgm:spPr/>
      <dgm:t>
        <a:bodyPr/>
        <a:lstStyle/>
        <a:p>
          <a:r>
            <a:rPr lang="fr-FR" sz="2400" dirty="0">
              <a:solidFill>
                <a:schemeClr val="bg1"/>
              </a:solidFill>
              <a:latin typeface="Avenir Next" panose="020B0503020202020204" pitchFamily="34" charset="0"/>
            </a:rPr>
            <a:t>Environnement</a:t>
          </a:r>
        </a:p>
      </dgm:t>
    </dgm:pt>
    <dgm:pt modelId="{03768AB9-26E8-D548-AD87-4514C5F1FE69}" type="parTrans" cxnId="{68E80744-622B-C24B-B050-A95145D77D7D}">
      <dgm:prSet/>
      <dgm:spPr/>
      <dgm:t>
        <a:bodyPr/>
        <a:lstStyle/>
        <a:p>
          <a:endParaRPr lang="fr-FR">
            <a:solidFill>
              <a:schemeClr val="bg1"/>
            </a:solidFill>
            <a:latin typeface="Avenir Next" panose="020B0503020202020204" pitchFamily="34" charset="0"/>
          </a:endParaRPr>
        </a:p>
      </dgm:t>
    </dgm:pt>
    <dgm:pt modelId="{F9AAEFF1-2712-E94A-9069-295F04569133}" type="sibTrans" cxnId="{68E80744-622B-C24B-B050-A95145D77D7D}">
      <dgm:prSet/>
      <dgm:spPr/>
      <dgm:t>
        <a:bodyPr/>
        <a:lstStyle/>
        <a:p>
          <a:endParaRPr lang="fr-FR">
            <a:solidFill>
              <a:schemeClr val="bg1"/>
            </a:solidFill>
            <a:latin typeface="Avenir Next" panose="020B0503020202020204" pitchFamily="34" charset="0"/>
          </a:endParaRPr>
        </a:p>
      </dgm:t>
    </dgm:pt>
    <dgm:pt modelId="{A3FB82EB-11C6-C946-890F-45C2D1100AB2}">
      <dgm:prSet custT="1"/>
      <dgm:spPr/>
      <dgm:t>
        <a:bodyPr/>
        <a:lstStyle/>
        <a:p>
          <a:r>
            <a:rPr lang="fr-FR" sz="2400" dirty="0">
              <a:solidFill>
                <a:schemeClr val="bg1"/>
              </a:solidFill>
              <a:latin typeface="Avenir Next" panose="020B0503020202020204" pitchFamily="34" charset="0"/>
            </a:rPr>
            <a:t>Personne</a:t>
          </a:r>
        </a:p>
      </dgm:t>
    </dgm:pt>
    <dgm:pt modelId="{123EF5FF-66E5-354A-B73E-A5B637597E08}" type="parTrans" cxnId="{CEBE7CC3-D9B2-8A40-8AA1-1CACF239DB5A}">
      <dgm:prSet/>
      <dgm:spPr/>
      <dgm:t>
        <a:bodyPr/>
        <a:lstStyle/>
        <a:p>
          <a:endParaRPr lang="fr-FR">
            <a:solidFill>
              <a:schemeClr val="bg1"/>
            </a:solidFill>
            <a:latin typeface="Avenir Next" panose="020B0503020202020204" pitchFamily="34" charset="0"/>
          </a:endParaRPr>
        </a:p>
      </dgm:t>
    </dgm:pt>
    <dgm:pt modelId="{FEB0F6A4-8237-D64B-B650-D6D7A8101C17}" type="sibTrans" cxnId="{CEBE7CC3-D9B2-8A40-8AA1-1CACF239DB5A}">
      <dgm:prSet/>
      <dgm:spPr/>
      <dgm:t>
        <a:bodyPr/>
        <a:lstStyle/>
        <a:p>
          <a:endParaRPr lang="fr-FR">
            <a:solidFill>
              <a:schemeClr val="bg1"/>
            </a:solidFill>
            <a:latin typeface="Avenir Next" panose="020B0503020202020204" pitchFamily="34" charset="0"/>
          </a:endParaRPr>
        </a:p>
      </dgm:t>
    </dgm:pt>
    <dgm:pt modelId="{6D18D715-0477-324E-920D-1F1460DE3480}" type="pres">
      <dgm:prSet presAssocID="{F21CA19C-3DF1-834E-BA11-D6F193182DFB}" presName="compositeShape" presStyleCnt="0">
        <dgm:presLayoutVars>
          <dgm:chMax val="7"/>
          <dgm:dir/>
          <dgm:resizeHandles val="exact"/>
        </dgm:presLayoutVars>
      </dgm:prSet>
      <dgm:spPr/>
      <dgm:t>
        <a:bodyPr/>
        <a:lstStyle/>
        <a:p>
          <a:endParaRPr lang="fr-FR"/>
        </a:p>
      </dgm:t>
    </dgm:pt>
    <dgm:pt modelId="{32E47043-C761-9844-AD49-AF7B0E510534}" type="pres">
      <dgm:prSet presAssocID="{868E9DBD-4BAF-A84F-BA5A-C2EDF5FE2E29}" presName="circ1" presStyleLbl="vennNode1" presStyleIdx="0" presStyleCnt="7"/>
      <dgm:spPr/>
    </dgm:pt>
    <dgm:pt modelId="{6C2D33A6-084F-374A-9EC8-B738A9A4070E}" type="pres">
      <dgm:prSet presAssocID="{868E9DBD-4BAF-A84F-BA5A-C2EDF5FE2E29}" presName="circ1Tx" presStyleLbl="revTx" presStyleIdx="0" presStyleCnt="0" custScaleX="137094">
        <dgm:presLayoutVars>
          <dgm:chMax val="0"/>
          <dgm:chPref val="0"/>
          <dgm:bulletEnabled val="1"/>
        </dgm:presLayoutVars>
      </dgm:prSet>
      <dgm:spPr/>
      <dgm:t>
        <a:bodyPr/>
        <a:lstStyle/>
        <a:p>
          <a:endParaRPr lang="fr-FR"/>
        </a:p>
      </dgm:t>
    </dgm:pt>
    <dgm:pt modelId="{701E9630-A6FD-FB4D-9F72-E79846F4F88B}" type="pres">
      <dgm:prSet presAssocID="{A94D8AE1-10DA-2149-871A-9613FA715E44}" presName="circ2" presStyleLbl="vennNode1" presStyleIdx="1" presStyleCnt="7"/>
      <dgm:spPr/>
    </dgm:pt>
    <dgm:pt modelId="{0E5CA915-981E-774C-A260-4429A1BF9EA7}" type="pres">
      <dgm:prSet presAssocID="{A94D8AE1-10DA-2149-871A-9613FA715E44}" presName="circ2Tx" presStyleLbl="revTx" presStyleIdx="0" presStyleCnt="0">
        <dgm:presLayoutVars>
          <dgm:chMax val="0"/>
          <dgm:chPref val="0"/>
          <dgm:bulletEnabled val="1"/>
        </dgm:presLayoutVars>
      </dgm:prSet>
      <dgm:spPr/>
      <dgm:t>
        <a:bodyPr/>
        <a:lstStyle/>
        <a:p>
          <a:endParaRPr lang="fr-FR"/>
        </a:p>
      </dgm:t>
    </dgm:pt>
    <dgm:pt modelId="{D75CA859-BDDB-8B48-833E-CFC1508D9696}" type="pres">
      <dgm:prSet presAssocID="{E3F7DA14-195C-594D-951D-FE8739AE5C05}" presName="circ3" presStyleLbl="vennNode1" presStyleIdx="2" presStyleCnt="7"/>
      <dgm:spPr/>
    </dgm:pt>
    <dgm:pt modelId="{8F87A7B4-F78E-B449-9CCC-3F4BBD4DC94A}" type="pres">
      <dgm:prSet presAssocID="{E3F7DA14-195C-594D-951D-FE8739AE5C05}" presName="circ3Tx" presStyleLbl="revTx" presStyleIdx="0" presStyleCnt="0">
        <dgm:presLayoutVars>
          <dgm:chMax val="0"/>
          <dgm:chPref val="0"/>
          <dgm:bulletEnabled val="1"/>
        </dgm:presLayoutVars>
      </dgm:prSet>
      <dgm:spPr/>
      <dgm:t>
        <a:bodyPr/>
        <a:lstStyle/>
        <a:p>
          <a:endParaRPr lang="fr-FR"/>
        </a:p>
      </dgm:t>
    </dgm:pt>
    <dgm:pt modelId="{28CDBF27-5241-FC40-89DE-44604D8ADCCC}" type="pres">
      <dgm:prSet presAssocID="{A3FB82EB-11C6-C946-890F-45C2D1100AB2}" presName="circ4" presStyleLbl="vennNode1" presStyleIdx="3" presStyleCnt="7"/>
      <dgm:spPr/>
    </dgm:pt>
    <dgm:pt modelId="{FD422867-8BE8-9042-A564-AA32FACDA5D3}" type="pres">
      <dgm:prSet presAssocID="{A3FB82EB-11C6-C946-890F-45C2D1100AB2}" presName="circ4Tx" presStyleLbl="revTx" presStyleIdx="0" presStyleCnt="0">
        <dgm:presLayoutVars>
          <dgm:chMax val="0"/>
          <dgm:chPref val="0"/>
          <dgm:bulletEnabled val="1"/>
        </dgm:presLayoutVars>
      </dgm:prSet>
      <dgm:spPr/>
      <dgm:t>
        <a:bodyPr/>
        <a:lstStyle/>
        <a:p>
          <a:endParaRPr lang="fr-FR"/>
        </a:p>
      </dgm:t>
    </dgm:pt>
    <dgm:pt modelId="{AC071443-E084-8C4C-8EC6-137EE6339E62}" type="pres">
      <dgm:prSet presAssocID="{5DBDC1D6-4669-E44F-A4D1-A2AA7637EB1F}" presName="circ5" presStyleLbl="vennNode1" presStyleIdx="4" presStyleCnt="7"/>
      <dgm:spPr/>
    </dgm:pt>
    <dgm:pt modelId="{F72DC0C9-411B-9E4D-A63B-6C3343E413B5}" type="pres">
      <dgm:prSet presAssocID="{5DBDC1D6-4669-E44F-A4D1-A2AA7637EB1F}" presName="circ5Tx" presStyleLbl="revTx" presStyleIdx="0" presStyleCnt="0" custScaleX="143295">
        <dgm:presLayoutVars>
          <dgm:chMax val="0"/>
          <dgm:chPref val="0"/>
          <dgm:bulletEnabled val="1"/>
        </dgm:presLayoutVars>
      </dgm:prSet>
      <dgm:spPr/>
      <dgm:t>
        <a:bodyPr/>
        <a:lstStyle/>
        <a:p>
          <a:endParaRPr lang="fr-FR"/>
        </a:p>
      </dgm:t>
    </dgm:pt>
    <dgm:pt modelId="{F107F7D8-B0FD-FE40-9DEC-4D32F940F2F0}" type="pres">
      <dgm:prSet presAssocID="{BC38A502-4A7D-D843-AAF5-9893C99FCF3F}" presName="circ6" presStyleLbl="vennNode1" presStyleIdx="5" presStyleCnt="7"/>
      <dgm:spPr/>
    </dgm:pt>
    <dgm:pt modelId="{0D0D5D75-87AD-424D-99D7-4BEE6B551B2B}" type="pres">
      <dgm:prSet presAssocID="{BC38A502-4A7D-D843-AAF5-9893C99FCF3F}" presName="circ6Tx" presStyleLbl="revTx" presStyleIdx="0" presStyleCnt="0">
        <dgm:presLayoutVars>
          <dgm:chMax val="0"/>
          <dgm:chPref val="0"/>
          <dgm:bulletEnabled val="1"/>
        </dgm:presLayoutVars>
      </dgm:prSet>
      <dgm:spPr/>
      <dgm:t>
        <a:bodyPr/>
        <a:lstStyle/>
        <a:p>
          <a:endParaRPr lang="fr-FR"/>
        </a:p>
      </dgm:t>
    </dgm:pt>
    <dgm:pt modelId="{6F6C83AA-B399-864C-A370-546C0CC68354}" type="pres">
      <dgm:prSet presAssocID="{7CC9A0E9-A0AD-174E-9615-A2C5DC02C9BE}" presName="circ7" presStyleLbl="vennNode1" presStyleIdx="6" presStyleCnt="7"/>
      <dgm:spPr/>
    </dgm:pt>
    <dgm:pt modelId="{AB5257A3-6073-D44E-B01A-CCAA88495065}" type="pres">
      <dgm:prSet presAssocID="{7CC9A0E9-A0AD-174E-9615-A2C5DC02C9BE}" presName="circ7Tx" presStyleLbl="revTx" presStyleIdx="0" presStyleCnt="0">
        <dgm:presLayoutVars>
          <dgm:chMax val="0"/>
          <dgm:chPref val="0"/>
          <dgm:bulletEnabled val="1"/>
        </dgm:presLayoutVars>
      </dgm:prSet>
      <dgm:spPr/>
      <dgm:t>
        <a:bodyPr/>
        <a:lstStyle/>
        <a:p>
          <a:endParaRPr lang="fr-FR"/>
        </a:p>
      </dgm:t>
    </dgm:pt>
  </dgm:ptLst>
  <dgm:cxnLst>
    <dgm:cxn modelId="{9F698C68-2F79-E24C-961C-DF9A1184242A}" srcId="{F21CA19C-3DF1-834E-BA11-D6F193182DFB}" destId="{BC38A502-4A7D-D843-AAF5-9893C99FCF3F}" srcOrd="5" destOrd="0" parTransId="{064A9E7B-3293-B444-BB5D-07060A587737}" sibTransId="{71AC1F79-6E2A-984A-AB7E-9606E41C5062}"/>
    <dgm:cxn modelId="{CEBE7CC3-D9B2-8A40-8AA1-1CACF239DB5A}" srcId="{F21CA19C-3DF1-834E-BA11-D6F193182DFB}" destId="{A3FB82EB-11C6-C946-890F-45C2D1100AB2}" srcOrd="3" destOrd="0" parTransId="{123EF5FF-66E5-354A-B73E-A5B637597E08}" sibTransId="{FEB0F6A4-8237-D64B-B650-D6D7A8101C17}"/>
    <dgm:cxn modelId="{E2CD60FC-8724-894D-9704-85AFD35E7E10}" type="presOf" srcId="{A94D8AE1-10DA-2149-871A-9613FA715E44}" destId="{0E5CA915-981E-774C-A260-4429A1BF9EA7}" srcOrd="0" destOrd="0" presId="urn:microsoft.com/office/officeart/2005/8/layout/venn1"/>
    <dgm:cxn modelId="{68E80744-622B-C24B-B050-A95145D77D7D}" srcId="{F21CA19C-3DF1-834E-BA11-D6F193182DFB}" destId="{5DBDC1D6-4669-E44F-A4D1-A2AA7637EB1F}" srcOrd="4" destOrd="0" parTransId="{03768AB9-26E8-D548-AD87-4514C5F1FE69}" sibTransId="{F9AAEFF1-2712-E94A-9069-295F04569133}"/>
    <dgm:cxn modelId="{999A817A-E09B-3B47-A62E-2F7D6F880E89}" type="presOf" srcId="{5DBDC1D6-4669-E44F-A4D1-A2AA7637EB1F}" destId="{F72DC0C9-411B-9E4D-A63B-6C3343E413B5}" srcOrd="0" destOrd="0" presId="urn:microsoft.com/office/officeart/2005/8/layout/venn1"/>
    <dgm:cxn modelId="{F338F7B4-7967-3240-B27A-FEBB1B7B0E51}" type="presOf" srcId="{E3F7DA14-195C-594D-951D-FE8739AE5C05}" destId="{8F87A7B4-F78E-B449-9CCC-3F4BBD4DC94A}" srcOrd="0" destOrd="0" presId="urn:microsoft.com/office/officeart/2005/8/layout/venn1"/>
    <dgm:cxn modelId="{60C40F84-4402-3243-AB62-4DEDCBECC3F9}" type="presOf" srcId="{868E9DBD-4BAF-A84F-BA5A-C2EDF5FE2E29}" destId="{6C2D33A6-084F-374A-9EC8-B738A9A4070E}" srcOrd="0" destOrd="0" presId="urn:microsoft.com/office/officeart/2005/8/layout/venn1"/>
    <dgm:cxn modelId="{0662FAE7-3895-6B48-9518-A19AF56957A2}" type="presOf" srcId="{F21CA19C-3DF1-834E-BA11-D6F193182DFB}" destId="{6D18D715-0477-324E-920D-1F1460DE3480}" srcOrd="0" destOrd="0" presId="urn:microsoft.com/office/officeart/2005/8/layout/venn1"/>
    <dgm:cxn modelId="{50DD17B3-8404-AD42-B029-5D016D8DB8CC}" type="presOf" srcId="{BC38A502-4A7D-D843-AAF5-9893C99FCF3F}" destId="{0D0D5D75-87AD-424D-99D7-4BEE6B551B2B}" srcOrd="0" destOrd="0" presId="urn:microsoft.com/office/officeart/2005/8/layout/venn1"/>
    <dgm:cxn modelId="{7E0B5507-6CFD-744F-BA62-C3BADCC75A2F}" srcId="{F21CA19C-3DF1-834E-BA11-D6F193182DFB}" destId="{7CC9A0E9-A0AD-174E-9615-A2C5DC02C9BE}" srcOrd="6" destOrd="0" parTransId="{E5F6D84F-7CA8-5D48-8F82-3462A437B813}" sibTransId="{71EBC191-7BC0-E04C-9635-30A22507B3B3}"/>
    <dgm:cxn modelId="{C35215EA-32B0-3948-8A5C-10CF3E9F7DB3}" type="presOf" srcId="{7CC9A0E9-A0AD-174E-9615-A2C5DC02C9BE}" destId="{AB5257A3-6073-D44E-B01A-CCAA88495065}" srcOrd="0" destOrd="0" presId="urn:microsoft.com/office/officeart/2005/8/layout/venn1"/>
    <dgm:cxn modelId="{B33539FE-5F7A-1B46-BF36-0119BCE781D4}" type="presOf" srcId="{A3FB82EB-11C6-C946-890F-45C2D1100AB2}" destId="{FD422867-8BE8-9042-A564-AA32FACDA5D3}" srcOrd="0" destOrd="0" presId="urn:microsoft.com/office/officeart/2005/8/layout/venn1"/>
    <dgm:cxn modelId="{4B878D51-26D3-1A44-AF69-BF24EEE2F459}" srcId="{F21CA19C-3DF1-834E-BA11-D6F193182DFB}" destId="{A94D8AE1-10DA-2149-871A-9613FA715E44}" srcOrd="1" destOrd="0" parTransId="{1DA8C871-EE08-FB45-A807-DA5438FA363F}" sibTransId="{DAE78707-3ABA-AC4D-A007-0A4D38EAE6B7}"/>
    <dgm:cxn modelId="{AA935EE3-BFDC-CA49-8017-8089B89797F5}" srcId="{F21CA19C-3DF1-834E-BA11-D6F193182DFB}" destId="{E3F7DA14-195C-594D-951D-FE8739AE5C05}" srcOrd="2" destOrd="0" parTransId="{CE2D70D1-63AB-904A-A32B-36D572D8A395}" sibTransId="{81A6034A-63B1-2C4B-BABB-85B2C551DF3F}"/>
    <dgm:cxn modelId="{FCD97FC4-50FC-8149-ABDE-AF0DD994D079}" srcId="{F21CA19C-3DF1-834E-BA11-D6F193182DFB}" destId="{868E9DBD-4BAF-A84F-BA5A-C2EDF5FE2E29}" srcOrd="0" destOrd="0" parTransId="{B4DD7ABC-DDFF-4447-9EC1-39FC8F7E86A5}" sibTransId="{93A3EB81-A969-4144-9C76-377616A6703B}"/>
    <dgm:cxn modelId="{CA4630CC-511D-D14E-AAB2-F2F1937B5E62}" type="presParOf" srcId="{6D18D715-0477-324E-920D-1F1460DE3480}" destId="{32E47043-C761-9844-AD49-AF7B0E510534}" srcOrd="0" destOrd="0" presId="urn:microsoft.com/office/officeart/2005/8/layout/venn1"/>
    <dgm:cxn modelId="{59B4ACA3-D910-0C4E-B449-2EF69FDB1811}" type="presParOf" srcId="{6D18D715-0477-324E-920D-1F1460DE3480}" destId="{6C2D33A6-084F-374A-9EC8-B738A9A4070E}" srcOrd="1" destOrd="0" presId="urn:microsoft.com/office/officeart/2005/8/layout/venn1"/>
    <dgm:cxn modelId="{9CC426EC-A453-274E-80A3-CA8AB01563EE}" type="presParOf" srcId="{6D18D715-0477-324E-920D-1F1460DE3480}" destId="{701E9630-A6FD-FB4D-9F72-E79846F4F88B}" srcOrd="2" destOrd="0" presId="urn:microsoft.com/office/officeart/2005/8/layout/venn1"/>
    <dgm:cxn modelId="{00033DFC-2792-8840-AAE2-8B5607E3E07F}" type="presParOf" srcId="{6D18D715-0477-324E-920D-1F1460DE3480}" destId="{0E5CA915-981E-774C-A260-4429A1BF9EA7}" srcOrd="3" destOrd="0" presId="urn:microsoft.com/office/officeart/2005/8/layout/venn1"/>
    <dgm:cxn modelId="{755C6842-243F-224B-AA71-E9EA8E43EA03}" type="presParOf" srcId="{6D18D715-0477-324E-920D-1F1460DE3480}" destId="{D75CA859-BDDB-8B48-833E-CFC1508D9696}" srcOrd="4" destOrd="0" presId="urn:microsoft.com/office/officeart/2005/8/layout/venn1"/>
    <dgm:cxn modelId="{370C6725-11E4-6443-86F1-FE4E9896914A}" type="presParOf" srcId="{6D18D715-0477-324E-920D-1F1460DE3480}" destId="{8F87A7B4-F78E-B449-9CCC-3F4BBD4DC94A}" srcOrd="5" destOrd="0" presId="urn:microsoft.com/office/officeart/2005/8/layout/venn1"/>
    <dgm:cxn modelId="{82DA4DEB-6591-DA49-B55C-6526FFE87EBD}" type="presParOf" srcId="{6D18D715-0477-324E-920D-1F1460DE3480}" destId="{28CDBF27-5241-FC40-89DE-44604D8ADCCC}" srcOrd="6" destOrd="0" presId="urn:microsoft.com/office/officeart/2005/8/layout/venn1"/>
    <dgm:cxn modelId="{B695BBBF-B1D0-914D-B388-685327CD8E61}" type="presParOf" srcId="{6D18D715-0477-324E-920D-1F1460DE3480}" destId="{FD422867-8BE8-9042-A564-AA32FACDA5D3}" srcOrd="7" destOrd="0" presId="urn:microsoft.com/office/officeart/2005/8/layout/venn1"/>
    <dgm:cxn modelId="{59B08B83-09D4-344E-9AAE-04FC9D955363}" type="presParOf" srcId="{6D18D715-0477-324E-920D-1F1460DE3480}" destId="{AC071443-E084-8C4C-8EC6-137EE6339E62}" srcOrd="8" destOrd="0" presId="urn:microsoft.com/office/officeart/2005/8/layout/venn1"/>
    <dgm:cxn modelId="{621554D9-4B4D-6647-98FA-42AB9EE369A0}" type="presParOf" srcId="{6D18D715-0477-324E-920D-1F1460DE3480}" destId="{F72DC0C9-411B-9E4D-A63B-6C3343E413B5}" srcOrd="9" destOrd="0" presId="urn:microsoft.com/office/officeart/2005/8/layout/venn1"/>
    <dgm:cxn modelId="{2347F382-DED7-6546-BAE2-299550A5FAEA}" type="presParOf" srcId="{6D18D715-0477-324E-920D-1F1460DE3480}" destId="{F107F7D8-B0FD-FE40-9DEC-4D32F940F2F0}" srcOrd="10" destOrd="0" presId="urn:microsoft.com/office/officeart/2005/8/layout/venn1"/>
    <dgm:cxn modelId="{27978CB7-D5C2-7940-A3F7-8DCC1E21A72F}" type="presParOf" srcId="{6D18D715-0477-324E-920D-1F1460DE3480}" destId="{0D0D5D75-87AD-424D-99D7-4BEE6B551B2B}" srcOrd="11" destOrd="0" presId="urn:microsoft.com/office/officeart/2005/8/layout/venn1"/>
    <dgm:cxn modelId="{3F222C03-8B1E-AC44-AD06-44868DBB8F3F}" type="presParOf" srcId="{6D18D715-0477-324E-920D-1F1460DE3480}" destId="{6F6C83AA-B399-864C-A370-546C0CC68354}" srcOrd="12" destOrd="0" presId="urn:microsoft.com/office/officeart/2005/8/layout/venn1"/>
    <dgm:cxn modelId="{074913DE-91A2-8E46-AA4A-EC6D1B3A0E25}" type="presParOf" srcId="{6D18D715-0477-324E-920D-1F1460DE3480}" destId="{AB5257A3-6073-D44E-B01A-CCAA88495065}" srcOrd="1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CA19C-3DF1-834E-BA11-D6F193182DFB}" type="doc">
      <dgm:prSet loTypeId="urn:microsoft.com/office/officeart/2005/8/layout/venn1" loCatId="list" qsTypeId="urn:microsoft.com/office/officeart/2005/8/quickstyle/simple1" qsCatId="simple" csTypeId="urn:microsoft.com/office/officeart/2005/8/colors/colorful4" csCatId="colorful" phldr="1"/>
      <dgm:spPr/>
      <dgm:t>
        <a:bodyPr/>
        <a:lstStyle/>
        <a:p>
          <a:endParaRPr lang="fr-FR"/>
        </a:p>
      </dgm:t>
    </dgm:pt>
    <dgm:pt modelId="{F4560D41-D7B9-3342-938F-B1AB54EA7286}">
      <dgm:prSet custT="1"/>
      <dgm:spPr/>
      <dgm:t>
        <a:bodyPr/>
        <a:lstStyle/>
        <a:p>
          <a:r>
            <a:rPr lang="fr-BE" sz="1400" b="1" dirty="0">
              <a:solidFill>
                <a:schemeClr val="tx1"/>
              </a:solidFill>
              <a:latin typeface="Avenir Next" panose="020B0503020202020204" pitchFamily="34" charset="0"/>
            </a:rPr>
            <a:t>médiation</a:t>
          </a:r>
        </a:p>
      </dgm:t>
    </dgm:pt>
    <dgm:pt modelId="{D23CD28B-6E0A-6341-9AD4-6C402E437D04}" type="parTrans" cxnId="{570BEEAB-265A-724F-9397-08E4E997E825}">
      <dgm:prSet/>
      <dgm:spPr/>
      <dgm:t>
        <a:bodyPr/>
        <a:lstStyle/>
        <a:p>
          <a:endParaRPr lang="fr-FR" sz="1400" b="1">
            <a:solidFill>
              <a:schemeClr val="tx1"/>
            </a:solidFill>
            <a:latin typeface="Avenir Next" panose="020B0503020202020204" pitchFamily="34" charset="0"/>
          </a:endParaRPr>
        </a:p>
      </dgm:t>
    </dgm:pt>
    <dgm:pt modelId="{FF5F16DB-50BE-8949-8143-F32EBCE2C4B0}" type="sibTrans" cxnId="{570BEEAB-265A-724F-9397-08E4E997E825}">
      <dgm:prSet/>
      <dgm:spPr/>
      <dgm:t>
        <a:bodyPr/>
        <a:lstStyle/>
        <a:p>
          <a:endParaRPr lang="fr-FR" sz="1400" b="1">
            <a:solidFill>
              <a:schemeClr val="tx1"/>
            </a:solidFill>
            <a:latin typeface="Avenir Next" panose="020B0503020202020204" pitchFamily="34" charset="0"/>
          </a:endParaRPr>
        </a:p>
      </dgm:t>
    </dgm:pt>
    <dgm:pt modelId="{C673111C-CC72-8D44-B166-4BDC13605C97}">
      <dgm:prSet custT="1"/>
      <dgm:spPr/>
      <dgm:t>
        <a:bodyPr/>
        <a:lstStyle/>
        <a:p>
          <a:r>
            <a:rPr lang="fr-BE" sz="1400" b="1" dirty="0">
              <a:solidFill>
                <a:schemeClr val="tx1"/>
              </a:solidFill>
              <a:latin typeface="Avenir Next" panose="020B0503020202020204" pitchFamily="34" charset="0"/>
            </a:rPr>
            <a:t>information</a:t>
          </a:r>
        </a:p>
      </dgm:t>
    </dgm:pt>
    <dgm:pt modelId="{31022AF1-5339-FF4E-8C30-DABCC6F2FDC8}" type="parTrans" cxnId="{05B77DAB-A05C-2E4F-A63F-C2F29A143728}">
      <dgm:prSet/>
      <dgm:spPr/>
      <dgm:t>
        <a:bodyPr/>
        <a:lstStyle/>
        <a:p>
          <a:endParaRPr lang="fr-FR" sz="1400" b="1">
            <a:solidFill>
              <a:schemeClr val="tx1"/>
            </a:solidFill>
            <a:latin typeface="Avenir Next" panose="020B0503020202020204" pitchFamily="34" charset="0"/>
          </a:endParaRPr>
        </a:p>
      </dgm:t>
    </dgm:pt>
    <dgm:pt modelId="{5CF47BA3-3A9A-E749-A354-17EC6DE593D2}" type="sibTrans" cxnId="{05B77DAB-A05C-2E4F-A63F-C2F29A143728}">
      <dgm:prSet/>
      <dgm:spPr/>
      <dgm:t>
        <a:bodyPr/>
        <a:lstStyle/>
        <a:p>
          <a:endParaRPr lang="fr-FR" sz="1400" b="1">
            <a:solidFill>
              <a:schemeClr val="tx1"/>
            </a:solidFill>
            <a:latin typeface="Avenir Next" panose="020B0503020202020204" pitchFamily="34" charset="0"/>
          </a:endParaRPr>
        </a:p>
      </dgm:t>
    </dgm:pt>
    <dgm:pt modelId="{B122E6A2-77B7-A44B-B54E-73A503548C4F}">
      <dgm:prSet custT="1"/>
      <dgm:spPr/>
      <dgm:t>
        <a:bodyPr/>
        <a:lstStyle/>
        <a:p>
          <a:r>
            <a:rPr lang="fr-BE" sz="1400" b="1" dirty="0">
              <a:solidFill>
                <a:schemeClr val="tx1"/>
              </a:solidFill>
              <a:latin typeface="Avenir Next" panose="020B0503020202020204" pitchFamily="34" charset="0"/>
            </a:rPr>
            <a:t>protection</a:t>
          </a:r>
        </a:p>
      </dgm:t>
    </dgm:pt>
    <dgm:pt modelId="{4BC359E4-3DF2-C34A-8135-0A95FFD82660}" type="parTrans" cxnId="{A26904FD-1480-2046-A8A0-ED4817681CE4}">
      <dgm:prSet/>
      <dgm:spPr/>
      <dgm:t>
        <a:bodyPr/>
        <a:lstStyle/>
        <a:p>
          <a:endParaRPr lang="fr-FR" sz="1400" b="1">
            <a:solidFill>
              <a:schemeClr val="tx1"/>
            </a:solidFill>
            <a:latin typeface="Avenir Next" panose="020B0503020202020204" pitchFamily="34" charset="0"/>
          </a:endParaRPr>
        </a:p>
      </dgm:t>
    </dgm:pt>
    <dgm:pt modelId="{E2145A09-77A7-404F-9C16-D3F5AE26C781}" type="sibTrans" cxnId="{A26904FD-1480-2046-A8A0-ED4817681CE4}">
      <dgm:prSet/>
      <dgm:spPr/>
      <dgm:t>
        <a:bodyPr/>
        <a:lstStyle/>
        <a:p>
          <a:endParaRPr lang="fr-FR" sz="1400" b="1">
            <a:solidFill>
              <a:schemeClr val="tx1"/>
            </a:solidFill>
            <a:latin typeface="Avenir Next" panose="020B0503020202020204" pitchFamily="34" charset="0"/>
          </a:endParaRPr>
        </a:p>
      </dgm:t>
    </dgm:pt>
    <dgm:pt modelId="{97EE0A06-B3E0-BE4D-BEB4-24043434252B}">
      <dgm:prSet custT="1"/>
      <dgm:spPr/>
      <dgm:t>
        <a:bodyPr/>
        <a:lstStyle/>
        <a:p>
          <a:r>
            <a:rPr lang="fr-BE" sz="1400" b="1" dirty="0">
              <a:solidFill>
                <a:schemeClr val="tx1"/>
              </a:solidFill>
              <a:latin typeface="Avenir Next" panose="020B0503020202020204" pitchFamily="34" charset="0"/>
            </a:rPr>
            <a:t>valorisation</a:t>
          </a:r>
        </a:p>
      </dgm:t>
    </dgm:pt>
    <dgm:pt modelId="{84745E23-672C-DE4A-BE18-02112DB07269}" type="parTrans" cxnId="{A834F198-BB20-4346-A0AF-CFFD6D2B2F16}">
      <dgm:prSet/>
      <dgm:spPr/>
      <dgm:t>
        <a:bodyPr/>
        <a:lstStyle/>
        <a:p>
          <a:endParaRPr lang="fr-FR" sz="1400" b="1">
            <a:solidFill>
              <a:schemeClr val="tx1"/>
            </a:solidFill>
            <a:latin typeface="Avenir Next" panose="020B0503020202020204" pitchFamily="34" charset="0"/>
          </a:endParaRPr>
        </a:p>
      </dgm:t>
    </dgm:pt>
    <dgm:pt modelId="{9EDB3796-8182-C64B-B59F-DEFDBD0F65CE}" type="sibTrans" cxnId="{A834F198-BB20-4346-A0AF-CFFD6D2B2F16}">
      <dgm:prSet/>
      <dgm:spPr/>
      <dgm:t>
        <a:bodyPr/>
        <a:lstStyle/>
        <a:p>
          <a:endParaRPr lang="fr-FR" sz="1400" b="1">
            <a:solidFill>
              <a:schemeClr val="tx1"/>
            </a:solidFill>
            <a:latin typeface="Avenir Next" panose="020B0503020202020204" pitchFamily="34" charset="0"/>
          </a:endParaRPr>
        </a:p>
      </dgm:t>
    </dgm:pt>
    <dgm:pt modelId="{97804D08-8733-C546-8BC2-B470FB6D3EAA}">
      <dgm:prSet custT="1"/>
      <dgm:spPr/>
      <dgm:t>
        <a:bodyPr/>
        <a:lstStyle/>
        <a:p>
          <a:r>
            <a:rPr lang="fr-BE" sz="1400" b="1" dirty="0">
              <a:solidFill>
                <a:schemeClr val="tx1"/>
              </a:solidFill>
              <a:latin typeface="Avenir Next" panose="020B0503020202020204" pitchFamily="34" charset="0"/>
            </a:rPr>
            <a:t>défense de droits</a:t>
          </a:r>
        </a:p>
      </dgm:t>
    </dgm:pt>
    <dgm:pt modelId="{D2FE71B6-DA9A-0F4E-BD26-F02BFDAD0078}" type="parTrans" cxnId="{FE89CC9B-419A-EB43-AD81-0CCB18A75D7D}">
      <dgm:prSet/>
      <dgm:spPr/>
      <dgm:t>
        <a:bodyPr/>
        <a:lstStyle/>
        <a:p>
          <a:endParaRPr lang="fr-FR" sz="1400" b="1">
            <a:solidFill>
              <a:schemeClr val="tx1"/>
            </a:solidFill>
            <a:latin typeface="Avenir Next" panose="020B0503020202020204" pitchFamily="34" charset="0"/>
          </a:endParaRPr>
        </a:p>
      </dgm:t>
    </dgm:pt>
    <dgm:pt modelId="{B55E373B-9ACE-3942-9672-DB1336BA4527}" type="sibTrans" cxnId="{FE89CC9B-419A-EB43-AD81-0CCB18A75D7D}">
      <dgm:prSet/>
      <dgm:spPr/>
      <dgm:t>
        <a:bodyPr/>
        <a:lstStyle/>
        <a:p>
          <a:endParaRPr lang="fr-FR" sz="1400" b="1">
            <a:solidFill>
              <a:schemeClr val="tx1"/>
            </a:solidFill>
            <a:latin typeface="Avenir Next" panose="020B0503020202020204" pitchFamily="34" charset="0"/>
          </a:endParaRPr>
        </a:p>
      </dgm:t>
    </dgm:pt>
    <dgm:pt modelId="{A08A92B6-0D24-E645-B853-50CA029DC811}" type="pres">
      <dgm:prSet presAssocID="{F21CA19C-3DF1-834E-BA11-D6F193182DFB}" presName="compositeShape" presStyleCnt="0">
        <dgm:presLayoutVars>
          <dgm:chMax val="7"/>
          <dgm:dir/>
          <dgm:resizeHandles val="exact"/>
        </dgm:presLayoutVars>
      </dgm:prSet>
      <dgm:spPr/>
      <dgm:t>
        <a:bodyPr/>
        <a:lstStyle/>
        <a:p>
          <a:endParaRPr lang="fr-FR"/>
        </a:p>
      </dgm:t>
    </dgm:pt>
    <dgm:pt modelId="{DF0AA80E-3A90-C74C-BE47-DAF6FE998CAC}" type="pres">
      <dgm:prSet presAssocID="{F4560D41-D7B9-3342-938F-B1AB54EA7286}" presName="circ1" presStyleLbl="vennNode1" presStyleIdx="0" presStyleCnt="5"/>
      <dgm:spPr/>
    </dgm:pt>
    <dgm:pt modelId="{D1A01CA8-2952-564D-92E4-E1A564698A8A}" type="pres">
      <dgm:prSet presAssocID="{F4560D41-D7B9-3342-938F-B1AB54EA7286}" presName="circ1Tx" presStyleLbl="revTx" presStyleIdx="0" presStyleCnt="0">
        <dgm:presLayoutVars>
          <dgm:chMax val="0"/>
          <dgm:chPref val="0"/>
          <dgm:bulletEnabled val="1"/>
        </dgm:presLayoutVars>
      </dgm:prSet>
      <dgm:spPr/>
      <dgm:t>
        <a:bodyPr/>
        <a:lstStyle/>
        <a:p>
          <a:endParaRPr lang="fr-FR"/>
        </a:p>
      </dgm:t>
    </dgm:pt>
    <dgm:pt modelId="{841F8D1A-8DCE-804D-B16D-FBF2CE7F2AB6}" type="pres">
      <dgm:prSet presAssocID="{C673111C-CC72-8D44-B166-4BDC13605C97}" presName="circ2" presStyleLbl="vennNode1" presStyleIdx="1" presStyleCnt="5"/>
      <dgm:spPr/>
    </dgm:pt>
    <dgm:pt modelId="{8B12BF3B-173C-674D-A9A4-AE3698C676F1}" type="pres">
      <dgm:prSet presAssocID="{C673111C-CC72-8D44-B166-4BDC13605C97}" presName="circ2Tx" presStyleLbl="revTx" presStyleIdx="0" presStyleCnt="0">
        <dgm:presLayoutVars>
          <dgm:chMax val="0"/>
          <dgm:chPref val="0"/>
          <dgm:bulletEnabled val="1"/>
        </dgm:presLayoutVars>
      </dgm:prSet>
      <dgm:spPr/>
      <dgm:t>
        <a:bodyPr/>
        <a:lstStyle/>
        <a:p>
          <a:endParaRPr lang="fr-FR"/>
        </a:p>
      </dgm:t>
    </dgm:pt>
    <dgm:pt modelId="{B7E47DDF-BBB2-B844-A4A2-E78EB229AEC0}" type="pres">
      <dgm:prSet presAssocID="{B122E6A2-77B7-A44B-B54E-73A503548C4F}" presName="circ3" presStyleLbl="vennNode1" presStyleIdx="2" presStyleCnt="5"/>
      <dgm:spPr/>
    </dgm:pt>
    <dgm:pt modelId="{BB8E97B6-17A6-6248-8306-9FA27317930E}" type="pres">
      <dgm:prSet presAssocID="{B122E6A2-77B7-A44B-B54E-73A503548C4F}" presName="circ3Tx" presStyleLbl="revTx" presStyleIdx="0" presStyleCnt="0">
        <dgm:presLayoutVars>
          <dgm:chMax val="0"/>
          <dgm:chPref val="0"/>
          <dgm:bulletEnabled val="1"/>
        </dgm:presLayoutVars>
      </dgm:prSet>
      <dgm:spPr/>
      <dgm:t>
        <a:bodyPr/>
        <a:lstStyle/>
        <a:p>
          <a:endParaRPr lang="fr-FR"/>
        </a:p>
      </dgm:t>
    </dgm:pt>
    <dgm:pt modelId="{A8BE5A18-439E-CD43-ADDB-A83223802302}" type="pres">
      <dgm:prSet presAssocID="{97EE0A06-B3E0-BE4D-BEB4-24043434252B}" presName="circ4" presStyleLbl="vennNode1" presStyleIdx="3" presStyleCnt="5"/>
      <dgm:spPr/>
    </dgm:pt>
    <dgm:pt modelId="{E1247605-0EBD-FB47-936F-57DB645F4AB2}" type="pres">
      <dgm:prSet presAssocID="{97EE0A06-B3E0-BE4D-BEB4-24043434252B}" presName="circ4Tx" presStyleLbl="revTx" presStyleIdx="0" presStyleCnt="0">
        <dgm:presLayoutVars>
          <dgm:chMax val="0"/>
          <dgm:chPref val="0"/>
          <dgm:bulletEnabled val="1"/>
        </dgm:presLayoutVars>
      </dgm:prSet>
      <dgm:spPr/>
      <dgm:t>
        <a:bodyPr/>
        <a:lstStyle/>
        <a:p>
          <a:endParaRPr lang="fr-FR"/>
        </a:p>
      </dgm:t>
    </dgm:pt>
    <dgm:pt modelId="{45513E90-07EE-9849-B964-482214F41BA9}" type="pres">
      <dgm:prSet presAssocID="{97804D08-8733-C546-8BC2-B470FB6D3EAA}" presName="circ5" presStyleLbl="vennNode1" presStyleIdx="4" presStyleCnt="5"/>
      <dgm:spPr/>
    </dgm:pt>
    <dgm:pt modelId="{F0764279-7ED5-B24B-9192-95F27887B307}" type="pres">
      <dgm:prSet presAssocID="{97804D08-8733-C546-8BC2-B470FB6D3EAA}" presName="circ5Tx" presStyleLbl="revTx" presStyleIdx="0" presStyleCnt="0">
        <dgm:presLayoutVars>
          <dgm:chMax val="0"/>
          <dgm:chPref val="0"/>
          <dgm:bulletEnabled val="1"/>
        </dgm:presLayoutVars>
      </dgm:prSet>
      <dgm:spPr/>
      <dgm:t>
        <a:bodyPr/>
        <a:lstStyle/>
        <a:p>
          <a:endParaRPr lang="fr-FR"/>
        </a:p>
      </dgm:t>
    </dgm:pt>
  </dgm:ptLst>
  <dgm:cxnLst>
    <dgm:cxn modelId="{1E5B6975-3D41-7A4B-9B69-94D497BD05ED}" type="presOf" srcId="{F21CA19C-3DF1-834E-BA11-D6F193182DFB}" destId="{A08A92B6-0D24-E645-B853-50CA029DC811}" srcOrd="0" destOrd="0" presId="urn:microsoft.com/office/officeart/2005/8/layout/venn1"/>
    <dgm:cxn modelId="{A26904FD-1480-2046-A8A0-ED4817681CE4}" srcId="{F21CA19C-3DF1-834E-BA11-D6F193182DFB}" destId="{B122E6A2-77B7-A44B-B54E-73A503548C4F}" srcOrd="2" destOrd="0" parTransId="{4BC359E4-3DF2-C34A-8135-0A95FFD82660}" sibTransId="{E2145A09-77A7-404F-9C16-D3F5AE26C781}"/>
    <dgm:cxn modelId="{570BEEAB-265A-724F-9397-08E4E997E825}" srcId="{F21CA19C-3DF1-834E-BA11-D6F193182DFB}" destId="{F4560D41-D7B9-3342-938F-B1AB54EA7286}" srcOrd="0" destOrd="0" parTransId="{D23CD28B-6E0A-6341-9AD4-6C402E437D04}" sibTransId="{FF5F16DB-50BE-8949-8143-F32EBCE2C4B0}"/>
    <dgm:cxn modelId="{A834F198-BB20-4346-A0AF-CFFD6D2B2F16}" srcId="{F21CA19C-3DF1-834E-BA11-D6F193182DFB}" destId="{97EE0A06-B3E0-BE4D-BEB4-24043434252B}" srcOrd="3" destOrd="0" parTransId="{84745E23-672C-DE4A-BE18-02112DB07269}" sibTransId="{9EDB3796-8182-C64B-B59F-DEFDBD0F65CE}"/>
    <dgm:cxn modelId="{D2933C97-D93B-E248-879C-F503535FC162}" type="presOf" srcId="{97804D08-8733-C546-8BC2-B470FB6D3EAA}" destId="{F0764279-7ED5-B24B-9192-95F27887B307}" srcOrd="0" destOrd="0" presId="urn:microsoft.com/office/officeart/2005/8/layout/venn1"/>
    <dgm:cxn modelId="{FE89CC9B-419A-EB43-AD81-0CCB18A75D7D}" srcId="{F21CA19C-3DF1-834E-BA11-D6F193182DFB}" destId="{97804D08-8733-C546-8BC2-B470FB6D3EAA}" srcOrd="4" destOrd="0" parTransId="{D2FE71B6-DA9A-0F4E-BD26-F02BFDAD0078}" sibTransId="{B55E373B-9ACE-3942-9672-DB1336BA4527}"/>
    <dgm:cxn modelId="{2C3AE54B-27D0-B841-9DCF-FDBD54EE7D01}" type="presOf" srcId="{C673111C-CC72-8D44-B166-4BDC13605C97}" destId="{8B12BF3B-173C-674D-A9A4-AE3698C676F1}" srcOrd="0" destOrd="0" presId="urn:microsoft.com/office/officeart/2005/8/layout/venn1"/>
    <dgm:cxn modelId="{05B77DAB-A05C-2E4F-A63F-C2F29A143728}" srcId="{F21CA19C-3DF1-834E-BA11-D6F193182DFB}" destId="{C673111C-CC72-8D44-B166-4BDC13605C97}" srcOrd="1" destOrd="0" parTransId="{31022AF1-5339-FF4E-8C30-DABCC6F2FDC8}" sibTransId="{5CF47BA3-3A9A-E749-A354-17EC6DE593D2}"/>
    <dgm:cxn modelId="{8FBEDF53-19EE-B542-8BBD-7C3D436B4527}" type="presOf" srcId="{B122E6A2-77B7-A44B-B54E-73A503548C4F}" destId="{BB8E97B6-17A6-6248-8306-9FA27317930E}" srcOrd="0" destOrd="0" presId="urn:microsoft.com/office/officeart/2005/8/layout/venn1"/>
    <dgm:cxn modelId="{EF69DACD-7F83-3E46-96CF-3D3EA928F456}" type="presOf" srcId="{97EE0A06-B3E0-BE4D-BEB4-24043434252B}" destId="{E1247605-0EBD-FB47-936F-57DB645F4AB2}" srcOrd="0" destOrd="0" presId="urn:microsoft.com/office/officeart/2005/8/layout/venn1"/>
    <dgm:cxn modelId="{93542256-2B1E-3741-8750-C9A39D9435D6}" type="presOf" srcId="{F4560D41-D7B9-3342-938F-B1AB54EA7286}" destId="{D1A01CA8-2952-564D-92E4-E1A564698A8A}" srcOrd="0" destOrd="0" presId="urn:microsoft.com/office/officeart/2005/8/layout/venn1"/>
    <dgm:cxn modelId="{EE2E6AA1-4289-A740-AF8C-F09245543A07}" type="presParOf" srcId="{A08A92B6-0D24-E645-B853-50CA029DC811}" destId="{DF0AA80E-3A90-C74C-BE47-DAF6FE998CAC}" srcOrd="0" destOrd="0" presId="urn:microsoft.com/office/officeart/2005/8/layout/venn1"/>
    <dgm:cxn modelId="{3EB633D0-A87E-0845-B205-4E2CA4195E75}" type="presParOf" srcId="{A08A92B6-0D24-E645-B853-50CA029DC811}" destId="{D1A01CA8-2952-564D-92E4-E1A564698A8A}" srcOrd="1" destOrd="0" presId="urn:microsoft.com/office/officeart/2005/8/layout/venn1"/>
    <dgm:cxn modelId="{01FF5A7C-67D2-914A-871A-09A0E7286028}" type="presParOf" srcId="{A08A92B6-0D24-E645-B853-50CA029DC811}" destId="{841F8D1A-8DCE-804D-B16D-FBF2CE7F2AB6}" srcOrd="2" destOrd="0" presId="urn:microsoft.com/office/officeart/2005/8/layout/venn1"/>
    <dgm:cxn modelId="{64E3E2DB-D791-5748-93B1-D30FA2C34E23}" type="presParOf" srcId="{A08A92B6-0D24-E645-B853-50CA029DC811}" destId="{8B12BF3B-173C-674D-A9A4-AE3698C676F1}" srcOrd="3" destOrd="0" presId="urn:microsoft.com/office/officeart/2005/8/layout/venn1"/>
    <dgm:cxn modelId="{8BDAD5C8-788E-DD47-8BC1-2424F989BFBC}" type="presParOf" srcId="{A08A92B6-0D24-E645-B853-50CA029DC811}" destId="{B7E47DDF-BBB2-B844-A4A2-E78EB229AEC0}" srcOrd="4" destOrd="0" presId="urn:microsoft.com/office/officeart/2005/8/layout/venn1"/>
    <dgm:cxn modelId="{F50492FE-949B-4744-A85B-1421527316A8}" type="presParOf" srcId="{A08A92B6-0D24-E645-B853-50CA029DC811}" destId="{BB8E97B6-17A6-6248-8306-9FA27317930E}" srcOrd="5" destOrd="0" presId="urn:microsoft.com/office/officeart/2005/8/layout/venn1"/>
    <dgm:cxn modelId="{7BED23CC-BBE6-2C46-A98C-B89E9BC60AF7}" type="presParOf" srcId="{A08A92B6-0D24-E645-B853-50CA029DC811}" destId="{A8BE5A18-439E-CD43-ADDB-A83223802302}" srcOrd="6" destOrd="0" presId="urn:microsoft.com/office/officeart/2005/8/layout/venn1"/>
    <dgm:cxn modelId="{7EED12A2-6A30-F445-852C-228555D82D25}" type="presParOf" srcId="{A08A92B6-0D24-E645-B853-50CA029DC811}" destId="{E1247605-0EBD-FB47-936F-57DB645F4AB2}" srcOrd="7" destOrd="0" presId="urn:microsoft.com/office/officeart/2005/8/layout/venn1"/>
    <dgm:cxn modelId="{B6BA028B-70D2-C643-A20B-89CD2F8940F5}" type="presParOf" srcId="{A08A92B6-0D24-E645-B853-50CA029DC811}" destId="{45513E90-07EE-9849-B964-482214F41BA9}" srcOrd="8" destOrd="0" presId="urn:microsoft.com/office/officeart/2005/8/layout/venn1"/>
    <dgm:cxn modelId="{39AD3DB5-608F-954D-978F-1AC786084638}" type="presParOf" srcId="{A08A92B6-0D24-E645-B853-50CA029DC811}" destId="{F0764279-7ED5-B24B-9192-95F27887B307}" srcOrd="9"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47043-C761-9844-AD49-AF7B0E510534}">
      <dsp:nvSpPr>
        <dsp:cNvPr id="0" name=""/>
        <dsp:cNvSpPr/>
      </dsp:nvSpPr>
      <dsp:spPr>
        <a:xfrm>
          <a:off x="2419555" y="1036742"/>
          <a:ext cx="1328137" cy="13283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C2D33A6-084F-374A-9EC8-B738A9A4070E}">
      <dsp:nvSpPr>
        <dsp:cNvPr id="0" name=""/>
        <dsp:cNvSpPr/>
      </dsp:nvSpPr>
      <dsp:spPr>
        <a:xfrm>
          <a:off x="2040458" y="0"/>
          <a:ext cx="2086330" cy="8144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kern="1200" dirty="0">
              <a:solidFill>
                <a:schemeClr val="bg1"/>
              </a:solidFill>
              <a:latin typeface="Avenir Next" panose="020B0503020202020204" pitchFamily="34" charset="0"/>
            </a:rPr>
            <a:t>Intermédiaire culturel</a:t>
          </a:r>
        </a:p>
      </dsp:txBody>
      <dsp:txXfrm>
        <a:off x="2040458" y="0"/>
        <a:ext cx="2086330" cy="814408"/>
      </dsp:txXfrm>
    </dsp:sp>
    <dsp:sp modelId="{701E9630-A6FD-FB4D-9F72-E79846F4F88B}">
      <dsp:nvSpPr>
        <dsp:cNvPr id="0" name=""/>
        <dsp:cNvSpPr/>
      </dsp:nvSpPr>
      <dsp:spPr>
        <a:xfrm>
          <a:off x="2809142" y="1224056"/>
          <a:ext cx="1328137" cy="1328300"/>
        </a:xfrm>
        <a:prstGeom prst="ellipse">
          <a:avLst/>
        </a:prstGeom>
        <a:solidFill>
          <a:schemeClr val="accent2">
            <a:alpha val="50000"/>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E5CA915-981E-774C-A260-4429A1BF9EA7}">
      <dsp:nvSpPr>
        <dsp:cNvPr id="0" name=""/>
        <dsp:cNvSpPr/>
      </dsp:nvSpPr>
      <dsp:spPr>
        <a:xfrm>
          <a:off x="4301083" y="773688"/>
          <a:ext cx="1438816" cy="8958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kern="1200" dirty="0">
              <a:solidFill>
                <a:schemeClr val="bg1"/>
              </a:solidFill>
              <a:latin typeface="Avenir Next" panose="020B0503020202020204" pitchFamily="34" charset="0"/>
            </a:rPr>
            <a:t>Relation humaniste-</a:t>
          </a:r>
          <a:r>
            <a:rPr lang="fr-FR" sz="2400" i="1" kern="1200" dirty="0" err="1">
              <a:solidFill>
                <a:schemeClr val="bg1"/>
              </a:solidFill>
              <a:latin typeface="Avenir Next" panose="020B0503020202020204" pitchFamily="34" charset="0"/>
            </a:rPr>
            <a:t>caring</a:t>
          </a:r>
          <a:endParaRPr lang="fr-FR" sz="2400" i="1" kern="1200" dirty="0">
            <a:solidFill>
              <a:schemeClr val="bg1"/>
            </a:solidFill>
            <a:latin typeface="Avenir Next" panose="020B0503020202020204" pitchFamily="34" charset="0"/>
          </a:endParaRPr>
        </a:p>
      </dsp:txBody>
      <dsp:txXfrm>
        <a:off x="4301083" y="773688"/>
        <a:ext cx="1438816" cy="895849"/>
      </dsp:txXfrm>
    </dsp:sp>
    <dsp:sp modelId="{D75CA859-BDDB-8B48-833E-CFC1508D9696}">
      <dsp:nvSpPr>
        <dsp:cNvPr id="0" name=""/>
        <dsp:cNvSpPr/>
      </dsp:nvSpPr>
      <dsp:spPr>
        <a:xfrm>
          <a:off x="2904878" y="1645512"/>
          <a:ext cx="1328137" cy="1328300"/>
        </a:xfrm>
        <a:prstGeom prst="ellipse">
          <a:avLst/>
        </a:prstGeom>
        <a:solidFill>
          <a:schemeClr val="accent2">
            <a:alpha val="50000"/>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F87A7B4-F78E-B449-9CCC-3F4BBD4DC94A}">
      <dsp:nvSpPr>
        <dsp:cNvPr id="0" name=""/>
        <dsp:cNvSpPr/>
      </dsp:nvSpPr>
      <dsp:spPr>
        <a:xfrm>
          <a:off x="4439431" y="1913860"/>
          <a:ext cx="1411146" cy="9569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kern="1200" dirty="0">
              <a:solidFill>
                <a:schemeClr val="bg1"/>
              </a:solidFill>
              <a:latin typeface="Avenir Next" panose="020B0503020202020204" pitchFamily="34" charset="0"/>
            </a:rPr>
            <a:t>Partenariat patient</a:t>
          </a:r>
        </a:p>
      </dsp:txBody>
      <dsp:txXfrm>
        <a:off x="4439431" y="1913860"/>
        <a:ext cx="1411146" cy="956930"/>
      </dsp:txXfrm>
    </dsp:sp>
    <dsp:sp modelId="{28CDBF27-5241-FC40-89DE-44604D8ADCCC}">
      <dsp:nvSpPr>
        <dsp:cNvPr id="0" name=""/>
        <dsp:cNvSpPr/>
      </dsp:nvSpPr>
      <dsp:spPr>
        <a:xfrm>
          <a:off x="2635377" y="1983492"/>
          <a:ext cx="1328137" cy="1328300"/>
        </a:xfrm>
        <a:prstGeom prst="ellipse">
          <a:avLst/>
        </a:prstGeom>
        <a:solidFill>
          <a:schemeClr val="accent2">
            <a:alpha val="50000"/>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D422867-8BE8-9042-A564-AA32FACDA5D3}">
      <dsp:nvSpPr>
        <dsp:cNvPr id="0" name=""/>
        <dsp:cNvSpPr/>
      </dsp:nvSpPr>
      <dsp:spPr>
        <a:xfrm>
          <a:off x="3830701" y="3196554"/>
          <a:ext cx="1521824" cy="8754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kern="1200" dirty="0">
              <a:solidFill>
                <a:schemeClr val="bg1"/>
              </a:solidFill>
              <a:latin typeface="Avenir Next" panose="020B0503020202020204" pitchFamily="34" charset="0"/>
            </a:rPr>
            <a:t>Personne</a:t>
          </a:r>
        </a:p>
      </dsp:txBody>
      <dsp:txXfrm>
        <a:off x="3830701" y="3196554"/>
        <a:ext cx="1521824" cy="875489"/>
      </dsp:txXfrm>
    </dsp:sp>
    <dsp:sp modelId="{AC071443-E084-8C4C-8EC6-137EE6339E62}">
      <dsp:nvSpPr>
        <dsp:cNvPr id="0" name=""/>
        <dsp:cNvSpPr/>
      </dsp:nvSpPr>
      <dsp:spPr>
        <a:xfrm>
          <a:off x="2203732" y="1983492"/>
          <a:ext cx="1328137" cy="1328300"/>
        </a:xfrm>
        <a:prstGeom prst="ellipse">
          <a:avLst/>
        </a:prstGeom>
        <a:solidFill>
          <a:schemeClr val="accent2">
            <a:alpha val="50000"/>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72DC0C9-411B-9E4D-A63B-6C3343E413B5}">
      <dsp:nvSpPr>
        <dsp:cNvPr id="0" name=""/>
        <dsp:cNvSpPr/>
      </dsp:nvSpPr>
      <dsp:spPr>
        <a:xfrm>
          <a:off x="485284" y="3196554"/>
          <a:ext cx="2180698" cy="8754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kern="1200" dirty="0">
              <a:solidFill>
                <a:schemeClr val="bg1"/>
              </a:solidFill>
              <a:latin typeface="Avenir Next" panose="020B0503020202020204" pitchFamily="34" charset="0"/>
            </a:rPr>
            <a:t>Environnement</a:t>
          </a:r>
        </a:p>
      </dsp:txBody>
      <dsp:txXfrm>
        <a:off x="485284" y="3196554"/>
        <a:ext cx="2180698" cy="875489"/>
      </dsp:txXfrm>
    </dsp:sp>
    <dsp:sp modelId="{F107F7D8-B0FD-FE40-9DEC-4D32F940F2F0}">
      <dsp:nvSpPr>
        <dsp:cNvPr id="0" name=""/>
        <dsp:cNvSpPr/>
      </dsp:nvSpPr>
      <dsp:spPr>
        <a:xfrm>
          <a:off x="1934231" y="1645512"/>
          <a:ext cx="1328137" cy="1328300"/>
        </a:xfrm>
        <a:prstGeom prst="ellipse">
          <a:avLst/>
        </a:prstGeom>
        <a:solidFill>
          <a:schemeClr val="accent2">
            <a:alpha val="50000"/>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D0D5D75-87AD-424D-99D7-4BEE6B551B2B}">
      <dsp:nvSpPr>
        <dsp:cNvPr id="0" name=""/>
        <dsp:cNvSpPr/>
      </dsp:nvSpPr>
      <dsp:spPr>
        <a:xfrm>
          <a:off x="316670" y="1913860"/>
          <a:ext cx="1411146" cy="9569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kern="1200" dirty="0">
              <a:solidFill>
                <a:schemeClr val="bg1"/>
              </a:solidFill>
              <a:latin typeface="Avenir Next" panose="020B0503020202020204" pitchFamily="34" charset="0"/>
            </a:rPr>
            <a:t>Santé</a:t>
          </a:r>
        </a:p>
      </dsp:txBody>
      <dsp:txXfrm>
        <a:off x="316670" y="1913860"/>
        <a:ext cx="1411146" cy="956930"/>
      </dsp:txXfrm>
    </dsp:sp>
    <dsp:sp modelId="{6F6C83AA-B399-864C-A370-546C0CC68354}">
      <dsp:nvSpPr>
        <dsp:cNvPr id="0" name=""/>
        <dsp:cNvSpPr/>
      </dsp:nvSpPr>
      <dsp:spPr>
        <a:xfrm>
          <a:off x="2029967" y="1224056"/>
          <a:ext cx="1328137" cy="1328300"/>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B5257A3-6073-D44E-B01A-CCAA88495065}">
      <dsp:nvSpPr>
        <dsp:cNvPr id="0" name=""/>
        <dsp:cNvSpPr/>
      </dsp:nvSpPr>
      <dsp:spPr>
        <a:xfrm>
          <a:off x="427348" y="773688"/>
          <a:ext cx="1438816" cy="8958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kern="1200" dirty="0">
              <a:solidFill>
                <a:schemeClr val="bg1"/>
              </a:solidFill>
              <a:latin typeface="Avenir Next" panose="020B0503020202020204" pitchFamily="34" charset="0"/>
            </a:rPr>
            <a:t>Soin</a:t>
          </a:r>
        </a:p>
      </dsp:txBody>
      <dsp:txXfrm>
        <a:off x="427348" y="773688"/>
        <a:ext cx="1438816" cy="895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AA80E-3A90-C74C-BE47-DAF6FE998CAC}">
      <dsp:nvSpPr>
        <dsp:cNvPr id="0" name=""/>
        <dsp:cNvSpPr/>
      </dsp:nvSpPr>
      <dsp:spPr>
        <a:xfrm>
          <a:off x="1748333" y="972933"/>
          <a:ext cx="1165555" cy="116555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1A01CA8-2952-564D-92E4-E1A564698A8A}">
      <dsp:nvSpPr>
        <dsp:cNvPr id="0" name=""/>
        <dsp:cNvSpPr/>
      </dsp:nvSpPr>
      <dsp:spPr>
        <a:xfrm>
          <a:off x="1655089" y="23838"/>
          <a:ext cx="1352044" cy="7825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BE" sz="1400" b="1" kern="1200" dirty="0">
              <a:solidFill>
                <a:schemeClr val="tx1"/>
              </a:solidFill>
              <a:latin typeface="Avenir Next" panose="020B0503020202020204" pitchFamily="34" charset="0"/>
            </a:rPr>
            <a:t>médiation</a:t>
          </a:r>
        </a:p>
      </dsp:txBody>
      <dsp:txXfrm>
        <a:off x="1655089" y="23838"/>
        <a:ext cx="1352044" cy="782587"/>
      </dsp:txXfrm>
    </dsp:sp>
    <dsp:sp modelId="{841F8D1A-8DCE-804D-B16D-FBF2CE7F2AB6}">
      <dsp:nvSpPr>
        <dsp:cNvPr id="0" name=""/>
        <dsp:cNvSpPr/>
      </dsp:nvSpPr>
      <dsp:spPr>
        <a:xfrm>
          <a:off x="2191711" y="1294960"/>
          <a:ext cx="1165555" cy="1165555"/>
        </a:xfrm>
        <a:prstGeom prst="ellipse">
          <a:avLst/>
        </a:prstGeom>
        <a:solidFill>
          <a:schemeClr val="accent4">
            <a:alpha val="50000"/>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B12BF3B-173C-674D-A9A4-AE3698C676F1}">
      <dsp:nvSpPr>
        <dsp:cNvPr id="0" name=""/>
        <dsp:cNvSpPr/>
      </dsp:nvSpPr>
      <dsp:spPr>
        <a:xfrm>
          <a:off x="3450045" y="1056187"/>
          <a:ext cx="1212177" cy="8491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BE" sz="1400" b="1" kern="1200" dirty="0">
              <a:solidFill>
                <a:schemeClr val="tx1"/>
              </a:solidFill>
              <a:latin typeface="Avenir Next" panose="020B0503020202020204" pitchFamily="34" charset="0"/>
            </a:rPr>
            <a:t>information</a:t>
          </a:r>
        </a:p>
      </dsp:txBody>
      <dsp:txXfrm>
        <a:off x="3450045" y="1056187"/>
        <a:ext cx="1212177" cy="849190"/>
      </dsp:txXfrm>
    </dsp:sp>
    <dsp:sp modelId="{B7E47DDF-BBB2-B844-A4A2-E78EB229AEC0}">
      <dsp:nvSpPr>
        <dsp:cNvPr id="0" name=""/>
        <dsp:cNvSpPr/>
      </dsp:nvSpPr>
      <dsp:spPr>
        <a:xfrm>
          <a:off x="2022472" y="1816463"/>
          <a:ext cx="1165555" cy="1165555"/>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B8E97B6-17A6-6248-8306-9FA27317930E}">
      <dsp:nvSpPr>
        <dsp:cNvPr id="0" name=""/>
        <dsp:cNvSpPr/>
      </dsp:nvSpPr>
      <dsp:spPr>
        <a:xfrm>
          <a:off x="3263556" y="2504807"/>
          <a:ext cx="1212177" cy="8491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BE" sz="1400" b="1" kern="1200" dirty="0">
              <a:solidFill>
                <a:schemeClr val="tx1"/>
              </a:solidFill>
              <a:latin typeface="Avenir Next" panose="020B0503020202020204" pitchFamily="34" charset="0"/>
            </a:rPr>
            <a:t>protection</a:t>
          </a:r>
        </a:p>
      </dsp:txBody>
      <dsp:txXfrm>
        <a:off x="3263556" y="2504807"/>
        <a:ext cx="1212177" cy="849190"/>
      </dsp:txXfrm>
    </dsp:sp>
    <dsp:sp modelId="{A8BE5A18-439E-CD43-ADDB-A83223802302}">
      <dsp:nvSpPr>
        <dsp:cNvPr id="0" name=""/>
        <dsp:cNvSpPr/>
      </dsp:nvSpPr>
      <dsp:spPr>
        <a:xfrm>
          <a:off x="1474194" y="1816463"/>
          <a:ext cx="1165555" cy="1165555"/>
        </a:xfrm>
        <a:prstGeom prst="ellipse">
          <a:avLst/>
        </a:prstGeom>
        <a:solidFill>
          <a:schemeClr val="accent4">
            <a:alpha val="50000"/>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1247605-0EBD-FB47-936F-57DB645F4AB2}">
      <dsp:nvSpPr>
        <dsp:cNvPr id="0" name=""/>
        <dsp:cNvSpPr/>
      </dsp:nvSpPr>
      <dsp:spPr>
        <a:xfrm>
          <a:off x="186488" y="2504807"/>
          <a:ext cx="1212177" cy="8491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BE" sz="1400" b="1" kern="1200" dirty="0">
              <a:solidFill>
                <a:schemeClr val="tx1"/>
              </a:solidFill>
              <a:latin typeface="Avenir Next" panose="020B0503020202020204" pitchFamily="34" charset="0"/>
            </a:rPr>
            <a:t>valorisation</a:t>
          </a:r>
        </a:p>
      </dsp:txBody>
      <dsp:txXfrm>
        <a:off x="186488" y="2504807"/>
        <a:ext cx="1212177" cy="849190"/>
      </dsp:txXfrm>
    </dsp:sp>
    <dsp:sp modelId="{45513E90-07EE-9849-B964-482214F41BA9}">
      <dsp:nvSpPr>
        <dsp:cNvPr id="0" name=""/>
        <dsp:cNvSpPr/>
      </dsp:nvSpPr>
      <dsp:spPr>
        <a:xfrm>
          <a:off x="1304956" y="1294960"/>
          <a:ext cx="1165555" cy="1165555"/>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0764279-7ED5-B24B-9192-95F27887B307}">
      <dsp:nvSpPr>
        <dsp:cNvPr id="0" name=""/>
        <dsp:cNvSpPr/>
      </dsp:nvSpPr>
      <dsp:spPr>
        <a:xfrm>
          <a:off x="0" y="1056187"/>
          <a:ext cx="1212177" cy="8491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BE" sz="1400" b="1" kern="1200" dirty="0">
              <a:solidFill>
                <a:schemeClr val="tx1"/>
              </a:solidFill>
              <a:latin typeface="Avenir Next" panose="020B0503020202020204" pitchFamily="34" charset="0"/>
            </a:rPr>
            <a:t>défense de droits</a:t>
          </a:r>
        </a:p>
      </dsp:txBody>
      <dsp:txXfrm>
        <a:off x="0" y="1056187"/>
        <a:ext cx="1212177" cy="84919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4C22F-EF84-6D4A-8AEE-795ECF0CDD0C}" type="datetimeFigureOut">
              <a:rPr lang="fr-FR" smtClean="0"/>
              <a:t>05/05/2022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83CF7-1720-594F-872C-4D50B5689C5E}" type="slidenum">
              <a:rPr lang="fr-FR" smtClean="0"/>
              <a:t>‹N°›</a:t>
            </a:fld>
            <a:endParaRPr lang="fr-FR"/>
          </a:p>
        </p:txBody>
      </p:sp>
    </p:spTree>
    <p:extLst>
      <p:ext uri="{BB962C8B-B14F-4D97-AF65-F5344CB8AC3E}">
        <p14:creationId xmlns:p14="http://schemas.microsoft.com/office/powerpoint/2010/main" val="205715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1</a:t>
            </a:fld>
            <a:endParaRPr lang="fr-FR"/>
          </a:p>
        </p:txBody>
      </p:sp>
    </p:spTree>
    <p:extLst>
      <p:ext uri="{BB962C8B-B14F-4D97-AF65-F5344CB8AC3E}">
        <p14:creationId xmlns:p14="http://schemas.microsoft.com/office/powerpoint/2010/main" val="199879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Dans le MPHS, l’infirmière professionnelle engage intentionnellement et consciemment avec le patient une </a:t>
            </a:r>
            <a:r>
              <a:rPr lang="fr-BE" sz="1200" b="1" kern="1200" dirty="0">
                <a:solidFill>
                  <a:schemeClr val="tx1"/>
                </a:solidFill>
                <a:effectLst/>
                <a:latin typeface="+mn-lt"/>
                <a:ea typeface="+mn-ea"/>
                <a:cs typeface="+mn-cs"/>
              </a:rPr>
              <a:t>relation humaniste-</a:t>
            </a:r>
            <a:r>
              <a:rPr lang="fr-BE" sz="1200" b="1" i="1" kern="1200" dirty="0" err="1">
                <a:solidFill>
                  <a:schemeClr val="tx1"/>
                </a:solidFill>
                <a:effectLst/>
                <a:latin typeface="+mn-lt"/>
                <a:ea typeface="+mn-ea"/>
                <a:cs typeface="+mn-cs"/>
              </a:rPr>
              <a:t>caring</a:t>
            </a:r>
            <a:r>
              <a:rPr lang="fr-BE" sz="1200" b="1" i="1" kern="1200" dirty="0">
                <a:solidFill>
                  <a:schemeClr val="tx1"/>
                </a:solidFill>
                <a:effectLst/>
                <a:latin typeface="+mn-lt"/>
                <a:ea typeface="+mn-ea"/>
                <a:cs typeface="+mn-cs"/>
              </a:rPr>
              <a:t>*</a:t>
            </a:r>
            <a:r>
              <a:rPr lang="fr-BE" sz="1200" kern="1200" dirty="0">
                <a:solidFill>
                  <a:schemeClr val="tx1"/>
                </a:solidFill>
                <a:effectLst/>
                <a:latin typeface="+mn-lt"/>
                <a:ea typeface="+mn-ea"/>
                <a:cs typeface="+mn-cs"/>
              </a:rPr>
              <a:t>.</a:t>
            </a:r>
          </a:p>
          <a:p>
            <a:r>
              <a:rPr lang="fr-BE" sz="1200" kern="1200" dirty="0">
                <a:solidFill>
                  <a:schemeClr val="tx1"/>
                </a:solidFill>
                <a:effectLst/>
                <a:latin typeface="+mn-lt"/>
                <a:ea typeface="+mn-ea"/>
                <a:cs typeface="+mn-cs"/>
              </a:rPr>
              <a:t>Cette relation d’être humain à être humain s’accomplit dans une dynamique transformatrice.  </a:t>
            </a:r>
          </a:p>
          <a:p>
            <a:r>
              <a:rPr lang="fr-BE" sz="1200" kern="1200" dirty="0">
                <a:solidFill>
                  <a:schemeClr val="tx1"/>
                </a:solidFill>
                <a:effectLst/>
                <a:latin typeface="+mn-lt"/>
                <a:ea typeface="+mn-ea"/>
                <a:cs typeface="+mn-cs"/>
              </a:rPr>
              <a:t>Pour favoriser l’autodétermination du patient – son développement – l’infirmière crée un espace de liberté dans la relation qui permet au patient de réfléchir et de s’exprimer. Dans cet espace-temps commun, l’infirmière et le patient partagent leurs perceptions et leurs expériences de la situation.  </a:t>
            </a:r>
          </a:p>
          <a:p>
            <a:r>
              <a:rPr lang="fr-BE" sz="1200" kern="1200" dirty="0">
                <a:solidFill>
                  <a:schemeClr val="tx1"/>
                </a:solidFill>
                <a:effectLst/>
                <a:latin typeface="+mn-lt"/>
                <a:ea typeface="+mn-ea"/>
                <a:cs typeface="+mn-cs"/>
              </a:rPr>
              <a:t>L’infirmière authentique avec le patient démontre de la cohérence entre ce qu’elle pense, ce qu’elle ressent et ce qu’elle fait. Elle reconnaît humblement ses erreurs.  </a:t>
            </a:r>
          </a:p>
          <a:p>
            <a:r>
              <a:rPr lang="fr-BE" sz="1200" kern="1200" dirty="0">
                <a:solidFill>
                  <a:schemeClr val="tx1"/>
                </a:solidFill>
                <a:effectLst/>
                <a:latin typeface="+mn-lt"/>
                <a:ea typeface="+mn-ea"/>
                <a:cs typeface="+mn-cs"/>
              </a:rPr>
              <a:t>L’infirmière empathique a pour objectif premier de comprendre le patient et s’intéresse à ses préoccupations, à ses besoins, à ses aspirations et à ses priorités ainsi qu’au contexte pour mieux connaître le patient dans son environnement. </a:t>
            </a:r>
          </a:p>
          <a:p>
            <a:r>
              <a:rPr lang="fr-BE" sz="1200" kern="1200" dirty="0">
                <a:solidFill>
                  <a:schemeClr val="tx1"/>
                </a:solidFill>
                <a:effectLst/>
                <a:latin typeface="+mn-lt"/>
                <a:ea typeface="+mn-ea"/>
                <a:cs typeface="+mn-cs"/>
              </a:rPr>
              <a:t>L’infirmière accepte de façon inconditionnelle ce que le patient exprime.</a:t>
            </a:r>
          </a:p>
          <a:p>
            <a:r>
              <a:rPr lang="fr-BE" sz="1200" kern="1200" dirty="0">
                <a:solidFill>
                  <a:schemeClr val="tx1"/>
                </a:solidFill>
                <a:effectLst/>
                <a:latin typeface="+mn-lt"/>
                <a:ea typeface="+mn-ea"/>
                <a:cs typeface="+mn-cs"/>
              </a:rPr>
              <a:t>L’infirmière professionnelle est consciente que le patient avance à son rythme, dans des directions qui lui sont inconnues. Elle a confiance dans les capacités de développement du patient et par conséquent fait preuve de patience, de courage et d’espoir.  </a:t>
            </a:r>
          </a:p>
          <a:p>
            <a:r>
              <a:rPr lang="fr-BE" sz="1200" kern="1200" dirty="0">
                <a:solidFill>
                  <a:schemeClr val="tx1"/>
                </a:solidFill>
                <a:effectLst/>
                <a:latin typeface="+mn-lt"/>
                <a:ea typeface="+mn-ea"/>
                <a:cs typeface="+mn-cs"/>
              </a:rPr>
              <a:t>L’infirmière professionnelle se préoccupe du patient : elle s’y attache professionnellement. Elle convient avec lui des soins adaptés à sa personne durant lesquels elle démontre des compétences sur le plan technique comme sur le plan relationnel.</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Le MPHS propose aux infirmières professionnelles d’accorder également une attention particulière pour les proches du patient, qui sont tous les êtres humains présents et engagés de qui le patient se sent proche dans son expérience de santé-maladie. Dans le MPHS, c’est en s’entretenant avec le patient que l’infirmière détermine qui le patient considère comme ses proches. Dans le MPHS, comprendre le vécu des proches en tant qu’êtres humains s’impose comme une nécessité et une responsabilité de l’infirmière professionnelle, de la même façon que comprendre le vécu des patients. L’infirmière peut ensuite leur proposer un accompagnement personnalisé, distinct de celui proposé au patient et adapté à leur propre expérience. </a:t>
            </a:r>
          </a:p>
          <a:p>
            <a:endParaRPr lang="fr-FR" dirty="0"/>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12</a:t>
            </a:fld>
            <a:endParaRPr lang="fr-FR"/>
          </a:p>
        </p:txBody>
      </p:sp>
    </p:spTree>
    <p:extLst>
      <p:ext uri="{BB962C8B-B14F-4D97-AF65-F5344CB8AC3E}">
        <p14:creationId xmlns:p14="http://schemas.microsoft.com/office/powerpoint/2010/main" val="305319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Dans le MPHS, l’infirmière professionnelle engage intentionnellement et consciemment avec le patient une </a:t>
            </a:r>
            <a:r>
              <a:rPr lang="fr-BE" sz="1200" b="1" kern="1200" dirty="0">
                <a:solidFill>
                  <a:schemeClr val="tx1"/>
                </a:solidFill>
                <a:effectLst/>
                <a:latin typeface="+mn-lt"/>
                <a:ea typeface="+mn-ea"/>
                <a:cs typeface="+mn-cs"/>
              </a:rPr>
              <a:t>relation humaniste-</a:t>
            </a:r>
            <a:r>
              <a:rPr lang="fr-BE" sz="1200" b="1" i="1" kern="1200" dirty="0" err="1">
                <a:solidFill>
                  <a:schemeClr val="tx1"/>
                </a:solidFill>
                <a:effectLst/>
                <a:latin typeface="+mn-lt"/>
                <a:ea typeface="+mn-ea"/>
                <a:cs typeface="+mn-cs"/>
              </a:rPr>
              <a:t>caring</a:t>
            </a:r>
            <a:r>
              <a:rPr lang="fr-BE" sz="1200" b="1" i="1" kern="1200" dirty="0">
                <a:solidFill>
                  <a:schemeClr val="tx1"/>
                </a:solidFill>
                <a:effectLst/>
                <a:latin typeface="+mn-lt"/>
                <a:ea typeface="+mn-ea"/>
                <a:cs typeface="+mn-cs"/>
              </a:rPr>
              <a:t>*</a:t>
            </a:r>
            <a:r>
              <a:rPr lang="fr-BE" sz="1200" kern="1200" dirty="0">
                <a:solidFill>
                  <a:schemeClr val="tx1"/>
                </a:solidFill>
                <a:effectLst/>
                <a:latin typeface="+mn-lt"/>
                <a:ea typeface="+mn-ea"/>
                <a:cs typeface="+mn-cs"/>
              </a:rPr>
              <a:t>.</a:t>
            </a:r>
          </a:p>
          <a:p>
            <a:r>
              <a:rPr lang="fr-BE" sz="1200" kern="1200" dirty="0">
                <a:solidFill>
                  <a:schemeClr val="tx1"/>
                </a:solidFill>
                <a:effectLst/>
                <a:latin typeface="+mn-lt"/>
                <a:ea typeface="+mn-ea"/>
                <a:cs typeface="+mn-cs"/>
              </a:rPr>
              <a:t>Cette relation d’être humain à être humain s’accomplit dans une dynamique transformatrice.  </a:t>
            </a:r>
          </a:p>
          <a:p>
            <a:r>
              <a:rPr lang="fr-BE" sz="1200" kern="1200" dirty="0">
                <a:solidFill>
                  <a:schemeClr val="tx1"/>
                </a:solidFill>
                <a:effectLst/>
                <a:latin typeface="+mn-lt"/>
                <a:ea typeface="+mn-ea"/>
                <a:cs typeface="+mn-cs"/>
              </a:rPr>
              <a:t>Pour favoriser l’autodétermination du patient – son développement – l’infirmière crée un espace de liberté dans la relation qui permet au patient de réfléchir et de s’exprimer. Dans cet espace-temps commun, l’infirmière et le patient partagent leurs perceptions et leurs expériences de la situation.  </a:t>
            </a:r>
          </a:p>
          <a:p>
            <a:r>
              <a:rPr lang="fr-BE" sz="1200" kern="1200" dirty="0">
                <a:solidFill>
                  <a:schemeClr val="tx1"/>
                </a:solidFill>
                <a:effectLst/>
                <a:latin typeface="+mn-lt"/>
                <a:ea typeface="+mn-ea"/>
                <a:cs typeface="+mn-cs"/>
              </a:rPr>
              <a:t>L’infirmière authentique avec le patient démontre de la cohérence entre ce qu’elle pense, ce qu’elle ressent et ce qu’elle fait. Elle reconnaît humblement ses erreurs.  </a:t>
            </a:r>
          </a:p>
          <a:p>
            <a:r>
              <a:rPr lang="fr-BE" sz="1200" kern="1200" dirty="0">
                <a:solidFill>
                  <a:schemeClr val="tx1"/>
                </a:solidFill>
                <a:effectLst/>
                <a:latin typeface="+mn-lt"/>
                <a:ea typeface="+mn-ea"/>
                <a:cs typeface="+mn-cs"/>
              </a:rPr>
              <a:t>L’infirmière empathique a pour objectif premier de comprendre le patient et s’intéresse à ses préoccupations, à ses besoins, à ses aspirations et à ses priorités ainsi qu’au contexte pour mieux connaître le patient dans son environnement. </a:t>
            </a:r>
          </a:p>
          <a:p>
            <a:r>
              <a:rPr lang="fr-BE" sz="1200" kern="1200" dirty="0">
                <a:solidFill>
                  <a:schemeClr val="tx1"/>
                </a:solidFill>
                <a:effectLst/>
                <a:latin typeface="+mn-lt"/>
                <a:ea typeface="+mn-ea"/>
                <a:cs typeface="+mn-cs"/>
              </a:rPr>
              <a:t>L’infirmière accepte de façon inconditionnelle ce que le patient exprime.</a:t>
            </a:r>
          </a:p>
          <a:p>
            <a:r>
              <a:rPr lang="fr-BE" sz="1200" kern="1200" dirty="0">
                <a:solidFill>
                  <a:schemeClr val="tx1"/>
                </a:solidFill>
                <a:effectLst/>
                <a:latin typeface="+mn-lt"/>
                <a:ea typeface="+mn-ea"/>
                <a:cs typeface="+mn-cs"/>
              </a:rPr>
              <a:t>L’infirmière professionnelle est consciente que le patient avance à son rythme, dans des directions qui lui sont inconnues. Elle a confiance dans les capacités de développement du patient et par conséquent fait preuve de patience, de courage et d’espoir.  </a:t>
            </a:r>
          </a:p>
          <a:p>
            <a:r>
              <a:rPr lang="fr-BE" sz="1200" kern="1200" dirty="0">
                <a:solidFill>
                  <a:schemeClr val="tx1"/>
                </a:solidFill>
                <a:effectLst/>
                <a:latin typeface="+mn-lt"/>
                <a:ea typeface="+mn-ea"/>
                <a:cs typeface="+mn-cs"/>
              </a:rPr>
              <a:t>L’infirmière professionnelle se préoccupe du patient : elle s’y attache professionnellement. Elle convient avec lui des soins adaptés à sa personne durant lesquels elle démontre des compétences sur le plan technique comme sur le plan relationnel.</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Le MPHS propose aux infirmières professionnelles d’accorder également une attention particulière pour les proches du patient, qui sont tous les êtres humains présents et engagés de qui le patient se sent proche dans son expérience de santé-maladie. Dans le MPHS, c’est en s’entretenant avec le patient que l’infirmière détermine qui le patient considère comme ses proches. Dans le MPHS, comprendre le vécu des proches en tant qu’êtres humains s’impose comme une nécessité et une responsabilité de l’infirmière professionnelle, de la même façon que comprendre le vécu des patients. L’infirmière peut ensuite leur proposer un accompagnement personnalisé, distinct de celui proposé au patient et adapté à leur propre expérience. </a:t>
            </a:r>
          </a:p>
          <a:p>
            <a:endParaRPr lang="fr-FR" dirty="0"/>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13</a:t>
            </a:fld>
            <a:endParaRPr lang="fr-FR"/>
          </a:p>
        </p:txBody>
      </p:sp>
    </p:spTree>
    <p:extLst>
      <p:ext uri="{BB962C8B-B14F-4D97-AF65-F5344CB8AC3E}">
        <p14:creationId xmlns:p14="http://schemas.microsoft.com/office/powerpoint/2010/main" val="135433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Dans le MPHS, l’infirmière professionnelle engage intentionnellement et consciemment avec le patient une </a:t>
            </a:r>
            <a:r>
              <a:rPr lang="fr-BE" sz="1200" b="1" kern="1200" dirty="0">
                <a:solidFill>
                  <a:schemeClr val="tx1"/>
                </a:solidFill>
                <a:effectLst/>
                <a:latin typeface="+mn-lt"/>
                <a:ea typeface="+mn-ea"/>
                <a:cs typeface="+mn-cs"/>
              </a:rPr>
              <a:t>relation humaniste-</a:t>
            </a:r>
            <a:r>
              <a:rPr lang="fr-BE" sz="1200" b="1" i="1" kern="1200" dirty="0" err="1">
                <a:solidFill>
                  <a:schemeClr val="tx1"/>
                </a:solidFill>
                <a:effectLst/>
                <a:latin typeface="+mn-lt"/>
                <a:ea typeface="+mn-ea"/>
                <a:cs typeface="+mn-cs"/>
              </a:rPr>
              <a:t>caring</a:t>
            </a:r>
            <a:r>
              <a:rPr lang="fr-BE" sz="1200" b="1" i="1" kern="1200" dirty="0">
                <a:solidFill>
                  <a:schemeClr val="tx1"/>
                </a:solidFill>
                <a:effectLst/>
                <a:latin typeface="+mn-lt"/>
                <a:ea typeface="+mn-ea"/>
                <a:cs typeface="+mn-cs"/>
              </a:rPr>
              <a:t>*</a:t>
            </a:r>
            <a:r>
              <a:rPr lang="fr-BE" sz="1200" kern="1200" dirty="0">
                <a:solidFill>
                  <a:schemeClr val="tx1"/>
                </a:solidFill>
                <a:effectLst/>
                <a:latin typeface="+mn-lt"/>
                <a:ea typeface="+mn-ea"/>
                <a:cs typeface="+mn-cs"/>
              </a:rPr>
              <a:t>.</a:t>
            </a:r>
          </a:p>
          <a:p>
            <a:r>
              <a:rPr lang="fr-BE" sz="1200" kern="1200" dirty="0">
                <a:solidFill>
                  <a:schemeClr val="tx1"/>
                </a:solidFill>
                <a:effectLst/>
                <a:latin typeface="+mn-lt"/>
                <a:ea typeface="+mn-ea"/>
                <a:cs typeface="+mn-cs"/>
              </a:rPr>
              <a:t>Cette relation d’être humain à être humain s’accomplit dans une dynamique transformatrice.  </a:t>
            </a:r>
          </a:p>
          <a:p>
            <a:r>
              <a:rPr lang="fr-BE" sz="1200" kern="1200" dirty="0">
                <a:solidFill>
                  <a:schemeClr val="tx1"/>
                </a:solidFill>
                <a:effectLst/>
                <a:latin typeface="+mn-lt"/>
                <a:ea typeface="+mn-ea"/>
                <a:cs typeface="+mn-cs"/>
              </a:rPr>
              <a:t>Pour favoriser l’autodétermination du patient – son développement – l’infirmière crée un espace de liberté dans la relation qui permet au patient de réfléchir et de s’exprimer. Dans cet espace-temps commun, l’infirmière et le patient partagent leurs perceptions et leurs expériences de la situation.  </a:t>
            </a:r>
          </a:p>
          <a:p>
            <a:r>
              <a:rPr lang="fr-BE" sz="1200" kern="1200" dirty="0">
                <a:solidFill>
                  <a:schemeClr val="tx1"/>
                </a:solidFill>
                <a:effectLst/>
                <a:latin typeface="+mn-lt"/>
                <a:ea typeface="+mn-ea"/>
                <a:cs typeface="+mn-cs"/>
              </a:rPr>
              <a:t>L’infirmière authentique avec le patient démontre de la cohérence entre ce qu’elle pense, ce qu’elle ressent et ce qu’elle fait. Elle reconnaît humblement ses erreurs.  </a:t>
            </a:r>
          </a:p>
          <a:p>
            <a:r>
              <a:rPr lang="fr-BE" sz="1200" kern="1200" dirty="0">
                <a:solidFill>
                  <a:schemeClr val="tx1"/>
                </a:solidFill>
                <a:effectLst/>
                <a:latin typeface="+mn-lt"/>
                <a:ea typeface="+mn-ea"/>
                <a:cs typeface="+mn-cs"/>
              </a:rPr>
              <a:t>L’infirmière empathique a pour objectif premier de comprendre le patient et s’intéresse à ses préoccupations, à ses besoins, à ses aspirations et à ses priorités ainsi qu’au contexte pour mieux connaître le patient dans son environnement. </a:t>
            </a:r>
          </a:p>
          <a:p>
            <a:r>
              <a:rPr lang="fr-BE" sz="1200" kern="1200" dirty="0">
                <a:solidFill>
                  <a:schemeClr val="tx1"/>
                </a:solidFill>
                <a:effectLst/>
                <a:latin typeface="+mn-lt"/>
                <a:ea typeface="+mn-ea"/>
                <a:cs typeface="+mn-cs"/>
              </a:rPr>
              <a:t>L’infirmière accepte de façon inconditionnelle ce que le patient exprime.</a:t>
            </a:r>
          </a:p>
          <a:p>
            <a:r>
              <a:rPr lang="fr-BE" sz="1200" kern="1200" dirty="0">
                <a:solidFill>
                  <a:schemeClr val="tx1"/>
                </a:solidFill>
                <a:effectLst/>
                <a:latin typeface="+mn-lt"/>
                <a:ea typeface="+mn-ea"/>
                <a:cs typeface="+mn-cs"/>
              </a:rPr>
              <a:t>L’infirmière professionnelle est consciente que le patient avance à son rythme, dans des directions qui lui sont inconnues. Elle a confiance dans les capacités de développement du patient et par conséquent fait preuve de patience, de courage et d’espoir.  </a:t>
            </a:r>
          </a:p>
          <a:p>
            <a:r>
              <a:rPr lang="fr-BE" sz="1200" kern="1200" dirty="0">
                <a:solidFill>
                  <a:schemeClr val="tx1"/>
                </a:solidFill>
                <a:effectLst/>
                <a:latin typeface="+mn-lt"/>
                <a:ea typeface="+mn-ea"/>
                <a:cs typeface="+mn-cs"/>
              </a:rPr>
              <a:t>L’infirmière professionnelle se préoccupe du patient : elle s’y attache professionnellement. Elle convient avec lui des soins adaptés à sa personne durant lesquels elle démontre des compétences sur le plan technique comme sur le plan relationnel.</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Le MPHS propose aux infirmières professionnelles d’accorder également une attention particulière pour les proches du patient, qui sont tous les êtres humains présents et engagés de qui le patient se sent proche dans son expérience de santé-maladie. Dans le MPHS, c’est en s’entretenant avec le patient que l’infirmière détermine qui le patient considère comme ses proches. Dans le MPHS, comprendre le vécu des proches en tant qu’êtres humains s’impose comme une nécessité et une responsabilité de l’infirmière professionnelle, de la même façon que comprendre le vécu des patients. L’infirmière peut ensuite leur proposer un accompagnement personnalisé, distinct de celui proposé au patient et adapté à leur propre expérience. </a:t>
            </a:r>
          </a:p>
          <a:p>
            <a:endParaRPr lang="fr-FR" dirty="0"/>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14</a:t>
            </a:fld>
            <a:endParaRPr lang="fr-FR"/>
          </a:p>
        </p:txBody>
      </p:sp>
    </p:spTree>
    <p:extLst>
      <p:ext uri="{BB962C8B-B14F-4D97-AF65-F5344CB8AC3E}">
        <p14:creationId xmlns:p14="http://schemas.microsoft.com/office/powerpoint/2010/main" val="2268528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Dans le MPHS, l’infirmière considère le patient comme partenaire de ses soins. Elle reconnait la complémentarité des savoirs des professionnels de santé et des patients. Les professionnels ont développé leur compétence d’experts des maladies à travers leur formation de base, leur parcours de formation continue et leurs expériences cliniques. Le patient a pour sa part développé son expertise de la vie avec sa maladie au fil du temps, mais a aussi acquis des savoirs scientifiques utiles à sa situation, savoir acquis de sa propre initiative et par ses contacts avec le système de soins.</a:t>
            </a:r>
            <a:r>
              <a:rPr lang="fr-BE" sz="1200" b="1" kern="1200" dirty="0">
                <a:solidFill>
                  <a:schemeClr val="tx1"/>
                </a:solidFill>
                <a:effectLst/>
                <a:latin typeface="+mn-lt"/>
                <a:ea typeface="+mn-ea"/>
                <a:cs typeface="+mn-cs"/>
              </a:rPr>
              <a:t> </a:t>
            </a:r>
            <a:r>
              <a:rPr lang="fr-BE" sz="1200" kern="1200" dirty="0">
                <a:solidFill>
                  <a:schemeClr val="tx1"/>
                </a:solidFill>
                <a:effectLst/>
                <a:latin typeface="+mn-lt"/>
                <a:ea typeface="+mn-ea"/>
                <a:cs typeface="+mn-cs"/>
              </a:rPr>
              <a:t>Le dialogue entre infirmière et patient permet des </a:t>
            </a:r>
            <a:r>
              <a:rPr lang="fr-BE" sz="1200" kern="1200" dirty="0" err="1">
                <a:solidFill>
                  <a:schemeClr val="tx1"/>
                </a:solidFill>
                <a:effectLst/>
                <a:latin typeface="+mn-lt"/>
                <a:ea typeface="+mn-ea"/>
                <a:cs typeface="+mn-cs"/>
              </a:rPr>
              <a:t>coapprentissages</a:t>
            </a:r>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Chaque situation de soin est singulière. Dans une logique de concertation, l’infirmière et le patient dialoguent à chaque fois de façon empathique à propos de tout ce qui parait pertinent pour l’une et l’autre partie dans la situation présente, identifient les différentes interventions envisageables, ouvrent le débat sur le caractère opportun de chacune des options, cernent les points d’accord et de désaccord entre eux et préparent ainsi la décision du patient en lui permettant de faire un choix mieux éclairé. </a:t>
            </a:r>
          </a:p>
          <a:p>
            <a:r>
              <a:rPr lang="fr-BE" sz="1200" kern="1200" dirty="0">
                <a:solidFill>
                  <a:schemeClr val="tx1"/>
                </a:solidFill>
                <a:effectLst/>
                <a:latin typeface="+mn-lt"/>
                <a:ea typeface="+mn-ea"/>
                <a:cs typeface="+mn-cs"/>
              </a:rPr>
              <a:t>À l’issue de la concertation, la décision finale appartient au patient quant aux interventions à mettre en œuvre et à leurs modalités.  L’infirmière et le patient partenaire </a:t>
            </a:r>
            <a:r>
              <a:rPr lang="fr-BE" sz="1200" kern="1200" dirty="0" err="1">
                <a:solidFill>
                  <a:schemeClr val="tx1"/>
                </a:solidFill>
                <a:effectLst/>
                <a:latin typeface="+mn-lt"/>
                <a:ea typeface="+mn-ea"/>
                <a:cs typeface="+mn-cs"/>
              </a:rPr>
              <a:t>coconstruisent</a:t>
            </a:r>
            <a:r>
              <a:rPr lang="fr-BE" sz="1200" kern="1200" dirty="0">
                <a:solidFill>
                  <a:schemeClr val="tx1"/>
                </a:solidFill>
                <a:effectLst/>
                <a:latin typeface="+mn-lt"/>
                <a:ea typeface="+mn-ea"/>
                <a:cs typeface="+mn-cs"/>
              </a:rPr>
              <a:t> un projet de soins personnalisé respectueux du projet de vie du patient.</a:t>
            </a:r>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15</a:t>
            </a:fld>
            <a:endParaRPr lang="fr-FR"/>
          </a:p>
        </p:txBody>
      </p:sp>
    </p:spTree>
    <p:extLst>
      <p:ext uri="{BB962C8B-B14F-4D97-AF65-F5344CB8AC3E}">
        <p14:creationId xmlns:p14="http://schemas.microsoft.com/office/powerpoint/2010/main" val="6505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16</a:t>
            </a:fld>
            <a:endParaRPr lang="fr-FR"/>
          </a:p>
        </p:txBody>
      </p:sp>
    </p:spTree>
    <p:extLst>
      <p:ext uri="{BB962C8B-B14F-4D97-AF65-F5344CB8AC3E}">
        <p14:creationId xmlns:p14="http://schemas.microsoft.com/office/powerpoint/2010/main" val="1898938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Le projet de vie du patient oriente ses choix, ses attitudes et ses comportements. Il est une source de motivation pour les décisions qu’il prendra. Le patient s’y réfère quand il s’agit de donner du sens à son parcours de vie en santé ou avec sa maladie : le patient est capable de donner un sens à ce qu’il vit, de dire où il se situe, qui il est et vers où il souhaite aller. </a:t>
            </a:r>
          </a:p>
          <a:p>
            <a:r>
              <a:rPr lang="fr-BE" dirty="0"/>
              <a:t>L’infirmière et le patient cheminent ensemble. </a:t>
            </a:r>
          </a:p>
          <a:p>
            <a:r>
              <a:rPr lang="fr-BE" dirty="0"/>
              <a:t>L’infirmière peut ainsi, suivant les circonstances, accompagner le patient de diverses façons : 1/conduire le patient en lui permettant de développer ses connaissances et ses compétences ; 2/ le guider en tenant conseil avec lui sur les orientations à prendre ou 3/ l’escorter en lui procurant des ressources complémentaires à celles dont il dispose habituellement. </a:t>
            </a:r>
          </a:p>
          <a:p>
            <a:r>
              <a:rPr lang="fr-BE" dirty="0"/>
              <a:t>Tout au long du chemin, l’infirmière est attentive à ne pas se substituer au patient, qu’il s’agisse de penser, de dire ou de faire à sa place. L’infirmière est</a:t>
            </a:r>
            <a:r>
              <a:rPr lang="fr-BE" i="1" dirty="0"/>
              <a:t> </a:t>
            </a:r>
            <a:r>
              <a:rPr lang="fr-BE" dirty="0"/>
              <a:t>là où le patient souhaite qu’elle soit, à l’endroit où la dynamique de la relation conduit les partenaires.</a:t>
            </a:r>
          </a:p>
          <a:p>
            <a:r>
              <a:rPr lang="fr-BE" dirty="0"/>
              <a:t>L’infirmière part du principe qu’elle ne connait pas la situation du patient et ne peut pas proposer d’intervention avant de s’être entretenu avec lui.</a:t>
            </a:r>
          </a:p>
          <a:p>
            <a:r>
              <a:rPr lang="fr-BE" dirty="0"/>
              <a:t>Pour un cheminement harmonieux, l’infirmière et le patient s’assurent d’une compréhension partagée de la situation et des objectifs à atteindre, de la direction générale à emprunter et du rythme à adopter pour parvenir à leur but.</a:t>
            </a:r>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17</a:t>
            </a:fld>
            <a:endParaRPr lang="fr-FR"/>
          </a:p>
        </p:txBody>
      </p:sp>
    </p:spTree>
    <p:extLst>
      <p:ext uri="{BB962C8B-B14F-4D97-AF65-F5344CB8AC3E}">
        <p14:creationId xmlns:p14="http://schemas.microsoft.com/office/powerpoint/2010/main" val="2234481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Le projet de vie du patient oriente ses choix, ses attitudes et ses comportements. Il est une source de motivation pour les décisions qu’il prendra. Le patient s’y réfère quand il s’agit de donner du sens à son parcours de vie en santé ou avec sa maladie : le patient est capable de donner un sens à ce qu’il vit, de dire où il se situe, qui il est et vers où il souhaite aller. </a:t>
            </a:r>
          </a:p>
          <a:p>
            <a:r>
              <a:rPr lang="fr-BE" dirty="0"/>
              <a:t>L’infirmière et le patient cheminent ensemble. </a:t>
            </a:r>
          </a:p>
          <a:p>
            <a:r>
              <a:rPr lang="fr-BE" dirty="0"/>
              <a:t>L’infirmière peut ainsi, suivant les circonstances, accompagner le patient de diverses façons : 1/conduire le patient en lui permettant de développer ses connaissances et ses compétences ; 2/ le guider en tenant conseil avec lui sur les orientations à prendre ou 3/ l’escorter en lui procurant des ressources complémentaires à celles dont il dispose habituellement. </a:t>
            </a:r>
          </a:p>
          <a:p>
            <a:r>
              <a:rPr lang="fr-BE" dirty="0"/>
              <a:t>Tout au long du chemin, l’infirmière est attentive à ne pas se substituer au patient, qu’il s’agisse de penser, de dire ou de faire à sa place. L’infirmière est</a:t>
            </a:r>
            <a:r>
              <a:rPr lang="fr-BE" i="1" dirty="0"/>
              <a:t> </a:t>
            </a:r>
            <a:r>
              <a:rPr lang="fr-BE" dirty="0"/>
              <a:t>là où le patient souhaite qu’elle soit, à l’endroit où la dynamique de la relation conduit les partenaires.</a:t>
            </a:r>
          </a:p>
          <a:p>
            <a:r>
              <a:rPr lang="fr-BE" dirty="0"/>
              <a:t>L’infirmière part du principe qu’elle ne connait pas la situation du patient et ne peut pas proposer d’intervention avant de s’être entretenu avec lui.</a:t>
            </a:r>
          </a:p>
          <a:p>
            <a:r>
              <a:rPr lang="fr-BE" dirty="0"/>
              <a:t>Pour un cheminement harmonieux, l’infirmière et le patient s’assurent d’une compréhension partagée de la situation et des objectifs à atteindre, de la direction générale à emprunter et du rythme à adopter pour parvenir à leur but.</a:t>
            </a:r>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18</a:t>
            </a:fld>
            <a:endParaRPr lang="fr-FR"/>
          </a:p>
        </p:txBody>
      </p:sp>
    </p:spTree>
    <p:extLst>
      <p:ext uri="{BB962C8B-B14F-4D97-AF65-F5344CB8AC3E}">
        <p14:creationId xmlns:p14="http://schemas.microsoft.com/office/powerpoint/2010/main" val="4118030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Ainsi, dans le MPHS, la démarche de soins infirmiers (DSI) comporte trois phases qui se déroulent toutes les trois en partenariat avec le patient et dans une dynamique de coopération interprofessionnelle : 1/ </a:t>
            </a:r>
            <a:r>
              <a:rPr lang="fr-BE" dirty="0" err="1"/>
              <a:t>codécrire</a:t>
            </a:r>
            <a:r>
              <a:rPr lang="fr-BE" dirty="0"/>
              <a:t> et </a:t>
            </a:r>
            <a:r>
              <a:rPr lang="fr-BE" dirty="0" err="1"/>
              <a:t>cocomprendre</a:t>
            </a:r>
            <a:r>
              <a:rPr lang="fr-BE" dirty="0"/>
              <a:t>  la situation ; 2/ </a:t>
            </a:r>
            <a:r>
              <a:rPr lang="fr-BE" dirty="0" err="1"/>
              <a:t>coplanifier</a:t>
            </a:r>
            <a:r>
              <a:rPr lang="fr-BE" dirty="0"/>
              <a:t> les soins et </a:t>
            </a:r>
            <a:r>
              <a:rPr lang="fr-BE" dirty="0" err="1"/>
              <a:t>co</a:t>
            </a:r>
            <a:r>
              <a:rPr lang="fr-BE" dirty="0"/>
              <a:t>-intervenir ; 3/ </a:t>
            </a:r>
            <a:r>
              <a:rPr lang="fr-BE" dirty="0" err="1"/>
              <a:t>coévaluer</a:t>
            </a:r>
            <a:r>
              <a:rPr lang="fr-BE" dirty="0"/>
              <a:t>. Une fois initiée, une phase se poursuit tout au long du processus de soins infirmiers. La DSI est progressive et continue : ses phases s’</a:t>
            </a:r>
            <a:r>
              <a:rPr lang="fr-BE" dirty="0" err="1"/>
              <a:t>interinfluencent</a:t>
            </a:r>
            <a:r>
              <a:rPr lang="fr-BE" dirty="0"/>
              <a:t>. L’ensemble de la démarche s’inscrit dans le projet de vie du patient. Tout au long de la démarche de soins, l’infirmière s’assure que le patient valide la synthèse des échanges et elle acte la décision finale prise par le patient pour chacune des options discutées.</a:t>
            </a:r>
          </a:p>
          <a:p>
            <a:endParaRPr lang="fr-FR" dirty="0"/>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19</a:t>
            </a:fld>
            <a:endParaRPr lang="fr-FR"/>
          </a:p>
        </p:txBody>
      </p:sp>
    </p:spTree>
    <p:extLst>
      <p:ext uri="{BB962C8B-B14F-4D97-AF65-F5344CB8AC3E}">
        <p14:creationId xmlns:p14="http://schemas.microsoft.com/office/powerpoint/2010/main" val="2702762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Dans le MPHS, les effets recherchés par les interventions infirmières sont le renforcement du pouvoir d’être et d’agir du patient. Ce renforcement lui permet de réaliser son projet de vie ou de l’actualiser au plus proche de ses attentes. Cela se traduit par un sentiment de mieux-être et un sentiment d’intégrité en santé que le patient juge satisfaisants. </a:t>
            </a:r>
          </a:p>
          <a:p>
            <a:r>
              <a:rPr lang="fr-BE" sz="1200" kern="1200" dirty="0">
                <a:solidFill>
                  <a:schemeClr val="tx1"/>
                </a:solidFill>
                <a:effectLst/>
                <a:latin typeface="+mn-lt"/>
                <a:ea typeface="+mn-ea"/>
                <a:cs typeface="+mn-cs"/>
              </a:rPr>
              <a:t>D’autre part, grâce aux effets positifs de l’accompagnement sur le patient, l’infirmière donne du sens à ses interventions et éprouve un mieux-être psychologique et davantage de satisfaction par rapport à sa qualité de vie au travail.</a:t>
            </a:r>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20</a:t>
            </a:fld>
            <a:endParaRPr lang="fr-FR"/>
          </a:p>
        </p:txBody>
      </p:sp>
    </p:spTree>
    <p:extLst>
      <p:ext uri="{BB962C8B-B14F-4D97-AF65-F5344CB8AC3E}">
        <p14:creationId xmlns:p14="http://schemas.microsoft.com/office/powerpoint/2010/main" val="369715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3</a:t>
            </a:fld>
            <a:endParaRPr lang="fr-FR"/>
          </a:p>
        </p:txBody>
      </p:sp>
    </p:spTree>
    <p:extLst>
      <p:ext uri="{BB962C8B-B14F-4D97-AF65-F5344CB8AC3E}">
        <p14:creationId xmlns:p14="http://schemas.microsoft.com/office/powerpoint/2010/main" val="413722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5</a:t>
            </a:fld>
            <a:endParaRPr lang="fr-FR"/>
          </a:p>
        </p:txBody>
      </p:sp>
    </p:spTree>
    <p:extLst>
      <p:ext uri="{BB962C8B-B14F-4D97-AF65-F5344CB8AC3E}">
        <p14:creationId xmlns:p14="http://schemas.microsoft.com/office/powerpoint/2010/main" val="29372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Le logo du MPHS est un « ruban de Möbius », une bande torsadée dont les deux plans se rejoignent pour former un ruban sans fin, sans intérieur ni extérieur. Il symbolise, le patient et l’infirmière qui s’engagent dans une relation de partenariat humaniste. Les couleurs du ruban sont proches pour refléter l’humanité commune aux deux personnes ; elles se confondent pour représenter l’influence mutuelle et réciproque qui caractérise leur </a:t>
            </a:r>
            <a:r>
              <a:rPr lang="fr-BE" sz="1200" kern="1200">
                <a:solidFill>
                  <a:schemeClr val="tx1"/>
                </a:solidFill>
                <a:effectLst/>
                <a:latin typeface="+mn-lt"/>
                <a:ea typeface="+mn-ea"/>
                <a:cs typeface="+mn-cs"/>
              </a:rPr>
              <a:t>relation.</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6</a:t>
            </a:fld>
            <a:endParaRPr lang="fr-FR"/>
          </a:p>
        </p:txBody>
      </p:sp>
    </p:spTree>
    <p:extLst>
      <p:ext uri="{BB962C8B-B14F-4D97-AF65-F5344CB8AC3E}">
        <p14:creationId xmlns:p14="http://schemas.microsoft.com/office/powerpoint/2010/main" val="113720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7</a:t>
            </a:fld>
            <a:endParaRPr lang="fr-FR"/>
          </a:p>
        </p:txBody>
      </p:sp>
    </p:spTree>
    <p:extLst>
      <p:ext uri="{BB962C8B-B14F-4D97-AF65-F5344CB8AC3E}">
        <p14:creationId xmlns:p14="http://schemas.microsoft.com/office/powerpoint/2010/main" val="150084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8</a:t>
            </a:fld>
            <a:endParaRPr lang="fr-FR"/>
          </a:p>
        </p:txBody>
      </p:sp>
    </p:spTree>
    <p:extLst>
      <p:ext uri="{BB962C8B-B14F-4D97-AF65-F5344CB8AC3E}">
        <p14:creationId xmlns:p14="http://schemas.microsoft.com/office/powerpoint/2010/main" val="291400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9</a:t>
            </a:fld>
            <a:endParaRPr lang="fr-FR"/>
          </a:p>
        </p:txBody>
      </p:sp>
    </p:spTree>
    <p:extLst>
      <p:ext uri="{BB962C8B-B14F-4D97-AF65-F5344CB8AC3E}">
        <p14:creationId xmlns:p14="http://schemas.microsoft.com/office/powerpoint/2010/main" val="315097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Dans le MPHS, le but du service infirmier est de renforcer le pouvoir d’être et d’agir du patient en contribuant à lui apporter ce qui fait défaut pour lui permettre de réaliser son projet de vie ou de l’actualiser de la façon la plus satisfaisante pour lui.</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Les infirmières contribuent au mieux-être du patient en examinant avec lui ses fonctionnements souhaités ; pour développer la capabilité du patient, les infirmières travaillent avec lui sur les ressources dont il dispose ou pourrait disposer et sur les droits qui peuvent s’appliquer à sa situation et qu’il pourrait exercer.</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Dans le cadre du processus de soins, l’infirmière intervient de façon indépendante au bénéfice direct du patient et de ses proches, mais aussi par délégation au bénéfice d’autres membres de l’équipe interprofessionnelle, et enfin par mandat au bénéfice de l’institution et du système de soins de santé. Avant, pendant et après ces interventions, quels que soient leur nature et leur bénéficiaire direct, le processus de soins infirmiers implique un travail important de collecte, de traitement et de redistribution de l’information en provenance et à destination de sources variées.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Dans sa position d’intermédiaire culturelle, l’infirmière a une place privilégiée pour veiller aux intérêts du patient et les faire valoir partout où elle intervient. Cette fonction d’</a:t>
            </a:r>
            <a:r>
              <a:rPr lang="fr-BE" dirty="0" err="1"/>
              <a:t>advocacy</a:t>
            </a:r>
            <a:r>
              <a:rPr lang="fr-BE" dirty="0"/>
              <a:t> comporte cinq champs d’action : médiation, information, protection, valorisation et défense de droits. En particulier, elle assure la liaison entre les patients, les familles et les professionnels de la santé : elle est « la voix des patients » et fait valoir leurs préférences auprès des autres membres de l'équipe soignante quand les patients ne sont pas en mesure de le faire eux-mêmes.</a:t>
            </a:r>
            <a:endParaRPr lang="fr-FR" dirty="0"/>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10</a:t>
            </a:fld>
            <a:endParaRPr lang="fr-FR"/>
          </a:p>
        </p:txBody>
      </p:sp>
    </p:spTree>
    <p:extLst>
      <p:ext uri="{BB962C8B-B14F-4D97-AF65-F5344CB8AC3E}">
        <p14:creationId xmlns:p14="http://schemas.microsoft.com/office/powerpoint/2010/main" val="1000987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Dans le MPHS, le but du service infirmier est de renforcer le pouvoir d’être et d’agir du patient en contribuant à lui apporter ce qui fait défaut pour lui permettre de réaliser son projet de vie ou de l’actualiser de la façon la plus satisfaisante pour lui.</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Les infirmières contribuent au mieux-être du patient en examinant avec lui ses fonctionnements souhaités ; pour développer la capabilité du patient, les infirmières travaillent avec lui sur les ressources dont il dispose ou pourrait disposer et sur les droits qui peuvent s’appliquer à sa situation et qu’il pourrait exercer.</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Dans le cadre du processus de soins, l’infirmière intervient de façon indépendante au bénéfice direct du patient et de ses proches, mais aussi par délégation au bénéfice d’autres membres de l’équipe interprofessionnelle, et enfin par mandat au bénéfice de l’institution et du système de soins de santé. Avant, pendant et après ces interventions, quels que soient leur nature et leur bénéficiaire direct, le processus de soins infirmiers implique un travail important de collecte, de traitement et de redistribution de l’information en provenance et à destination de sources variées.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Dans sa position d’intermédiaire culturelle, l’infirmière a une place privilégiée pour veiller aux intérêts du patient et les faire valoir partout où elle intervient. Cette fonction d’</a:t>
            </a:r>
            <a:r>
              <a:rPr lang="fr-BE" dirty="0" err="1"/>
              <a:t>advocacy</a:t>
            </a:r>
            <a:r>
              <a:rPr lang="fr-BE" dirty="0"/>
              <a:t> comporte cinq champs d’action : médiation, information, protection, valorisation et défense de droits. En particulier, elle assure la liaison entre les patients, les familles et les professionnels de la santé : elle est « la voix des patients » et fait valoir leurs préférences auprès des autres membres de l'équipe soignante quand les patients ne sont pas en mesure de le faire eux-mêmes.</a:t>
            </a:r>
            <a:endParaRPr lang="fr-FR" dirty="0"/>
          </a:p>
        </p:txBody>
      </p:sp>
      <p:sp>
        <p:nvSpPr>
          <p:cNvPr id="4" name="Espace réservé du numéro de diapositive 3"/>
          <p:cNvSpPr>
            <a:spLocks noGrp="1"/>
          </p:cNvSpPr>
          <p:nvPr>
            <p:ph type="sldNum" sz="quarter" idx="5"/>
          </p:nvPr>
        </p:nvSpPr>
        <p:spPr/>
        <p:txBody>
          <a:bodyPr/>
          <a:lstStyle/>
          <a:p>
            <a:fld id="{4F883CF7-1720-594F-872C-4D50B5689C5E}" type="slidenum">
              <a:rPr lang="fr-FR" smtClean="0"/>
              <a:t>11</a:t>
            </a:fld>
            <a:endParaRPr lang="fr-FR"/>
          </a:p>
        </p:txBody>
      </p:sp>
    </p:spTree>
    <p:extLst>
      <p:ext uri="{BB962C8B-B14F-4D97-AF65-F5344CB8AC3E}">
        <p14:creationId xmlns:p14="http://schemas.microsoft.com/office/powerpoint/2010/main" val="95659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1E4D8D-E789-E74D-8576-50DA25E1036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7D8A488-1736-B046-8FF8-90BD24FD72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5428BA8-2BD5-624A-B1C8-A95BBBB5D39E}"/>
              </a:ext>
            </a:extLst>
          </p:cNvPr>
          <p:cNvSpPr>
            <a:spLocks noGrp="1"/>
          </p:cNvSpPr>
          <p:nvPr>
            <p:ph type="dt" sz="half" idx="10"/>
          </p:nvPr>
        </p:nvSpPr>
        <p:spPr/>
        <p:txBody>
          <a:bodyPr/>
          <a:lstStyle/>
          <a:p>
            <a:fld id="{4EE8E4F6-E127-1E48-BC3A-F08E2F25989B}" type="datetimeFigureOut">
              <a:rPr lang="fr-FR" smtClean="0"/>
              <a:t>05/05/2022</a:t>
            </a:fld>
            <a:endParaRPr lang="fr-FR"/>
          </a:p>
        </p:txBody>
      </p:sp>
      <p:sp>
        <p:nvSpPr>
          <p:cNvPr id="5" name="Espace réservé du pied de page 4">
            <a:extLst>
              <a:ext uri="{FF2B5EF4-FFF2-40B4-BE49-F238E27FC236}">
                <a16:creationId xmlns:a16="http://schemas.microsoft.com/office/drawing/2014/main" id="{2A34109C-34A2-C94C-A2B9-DFACFFC609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C3FC76-0E88-E14D-A70F-70D7D5DB8C83}"/>
              </a:ext>
            </a:extLst>
          </p:cNvPr>
          <p:cNvSpPr>
            <a:spLocks noGrp="1"/>
          </p:cNvSpPr>
          <p:nvPr>
            <p:ph type="sldNum" sz="quarter" idx="12"/>
          </p:nvPr>
        </p:nvSpPr>
        <p:spPr/>
        <p:txBody>
          <a:bodyPr/>
          <a:lstStyle/>
          <a:p>
            <a:fld id="{D420B0FC-9CD0-AD47-B263-9D04B415F9B8}" type="slidenum">
              <a:rPr lang="fr-FR" smtClean="0"/>
              <a:t>‹N°›</a:t>
            </a:fld>
            <a:endParaRPr lang="fr-FR"/>
          </a:p>
        </p:txBody>
      </p:sp>
    </p:spTree>
    <p:extLst>
      <p:ext uri="{BB962C8B-B14F-4D97-AF65-F5344CB8AC3E}">
        <p14:creationId xmlns:p14="http://schemas.microsoft.com/office/powerpoint/2010/main" val="271898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F9413-B38C-0E46-82AC-29D972CB733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6288B51-6CB8-6C4E-854B-488B68A3E2F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0AF094-42E3-694A-8F98-C46D033000B9}"/>
              </a:ext>
            </a:extLst>
          </p:cNvPr>
          <p:cNvSpPr>
            <a:spLocks noGrp="1"/>
          </p:cNvSpPr>
          <p:nvPr>
            <p:ph type="dt" sz="half" idx="10"/>
          </p:nvPr>
        </p:nvSpPr>
        <p:spPr/>
        <p:txBody>
          <a:bodyPr/>
          <a:lstStyle/>
          <a:p>
            <a:fld id="{4EE8E4F6-E127-1E48-BC3A-F08E2F25989B}" type="datetimeFigureOut">
              <a:rPr lang="fr-FR" smtClean="0"/>
              <a:t>05/05/2022</a:t>
            </a:fld>
            <a:endParaRPr lang="fr-FR"/>
          </a:p>
        </p:txBody>
      </p:sp>
      <p:sp>
        <p:nvSpPr>
          <p:cNvPr id="5" name="Espace réservé du pied de page 4">
            <a:extLst>
              <a:ext uri="{FF2B5EF4-FFF2-40B4-BE49-F238E27FC236}">
                <a16:creationId xmlns:a16="http://schemas.microsoft.com/office/drawing/2014/main" id="{BE0996D9-D885-E349-AD9B-EFAD015DEE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B88A48-91E4-0345-BBFD-89239983F831}"/>
              </a:ext>
            </a:extLst>
          </p:cNvPr>
          <p:cNvSpPr>
            <a:spLocks noGrp="1"/>
          </p:cNvSpPr>
          <p:nvPr>
            <p:ph type="sldNum" sz="quarter" idx="12"/>
          </p:nvPr>
        </p:nvSpPr>
        <p:spPr/>
        <p:txBody>
          <a:bodyPr/>
          <a:lstStyle/>
          <a:p>
            <a:fld id="{D420B0FC-9CD0-AD47-B263-9D04B415F9B8}" type="slidenum">
              <a:rPr lang="fr-FR" smtClean="0"/>
              <a:t>‹N°›</a:t>
            </a:fld>
            <a:endParaRPr lang="fr-FR"/>
          </a:p>
        </p:txBody>
      </p:sp>
    </p:spTree>
    <p:extLst>
      <p:ext uri="{BB962C8B-B14F-4D97-AF65-F5344CB8AC3E}">
        <p14:creationId xmlns:p14="http://schemas.microsoft.com/office/powerpoint/2010/main" val="325535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30E8847-C260-CE4D-BA5C-9D852396035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5DCA6D4-178C-CD48-8FEE-5E3C2AAE4D5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7E9F60-F70E-AF4F-8487-5CEF25EADA55}"/>
              </a:ext>
            </a:extLst>
          </p:cNvPr>
          <p:cNvSpPr>
            <a:spLocks noGrp="1"/>
          </p:cNvSpPr>
          <p:nvPr>
            <p:ph type="dt" sz="half" idx="10"/>
          </p:nvPr>
        </p:nvSpPr>
        <p:spPr/>
        <p:txBody>
          <a:bodyPr/>
          <a:lstStyle/>
          <a:p>
            <a:fld id="{4EE8E4F6-E127-1E48-BC3A-F08E2F25989B}" type="datetimeFigureOut">
              <a:rPr lang="fr-FR" smtClean="0"/>
              <a:t>05/05/2022</a:t>
            </a:fld>
            <a:endParaRPr lang="fr-FR"/>
          </a:p>
        </p:txBody>
      </p:sp>
      <p:sp>
        <p:nvSpPr>
          <p:cNvPr id="5" name="Espace réservé du pied de page 4">
            <a:extLst>
              <a:ext uri="{FF2B5EF4-FFF2-40B4-BE49-F238E27FC236}">
                <a16:creationId xmlns:a16="http://schemas.microsoft.com/office/drawing/2014/main" id="{3209F5DF-5A06-F044-B8DF-1DB6BE04F1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CBFA0D-B0CF-FF47-BB40-8816EFF9AF47}"/>
              </a:ext>
            </a:extLst>
          </p:cNvPr>
          <p:cNvSpPr>
            <a:spLocks noGrp="1"/>
          </p:cNvSpPr>
          <p:nvPr>
            <p:ph type="sldNum" sz="quarter" idx="12"/>
          </p:nvPr>
        </p:nvSpPr>
        <p:spPr/>
        <p:txBody>
          <a:bodyPr/>
          <a:lstStyle/>
          <a:p>
            <a:fld id="{D420B0FC-9CD0-AD47-B263-9D04B415F9B8}" type="slidenum">
              <a:rPr lang="fr-FR" smtClean="0"/>
              <a:t>‹N°›</a:t>
            </a:fld>
            <a:endParaRPr lang="fr-FR"/>
          </a:p>
        </p:txBody>
      </p:sp>
    </p:spTree>
    <p:extLst>
      <p:ext uri="{BB962C8B-B14F-4D97-AF65-F5344CB8AC3E}">
        <p14:creationId xmlns:p14="http://schemas.microsoft.com/office/powerpoint/2010/main" val="372372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4DAB2-B831-FB4D-B3C1-F0A14CFE392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FF5968C-D97A-F14C-B8AF-044C7984321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9CB4D5-BD62-3E42-8195-5E8B7902739B}"/>
              </a:ext>
            </a:extLst>
          </p:cNvPr>
          <p:cNvSpPr>
            <a:spLocks noGrp="1"/>
          </p:cNvSpPr>
          <p:nvPr>
            <p:ph type="dt" sz="half" idx="10"/>
          </p:nvPr>
        </p:nvSpPr>
        <p:spPr/>
        <p:txBody>
          <a:bodyPr/>
          <a:lstStyle/>
          <a:p>
            <a:fld id="{4EE8E4F6-E127-1E48-BC3A-F08E2F25989B}" type="datetimeFigureOut">
              <a:rPr lang="fr-FR" smtClean="0"/>
              <a:t>05/05/2022</a:t>
            </a:fld>
            <a:endParaRPr lang="fr-FR"/>
          </a:p>
        </p:txBody>
      </p:sp>
      <p:sp>
        <p:nvSpPr>
          <p:cNvPr id="5" name="Espace réservé du pied de page 4">
            <a:extLst>
              <a:ext uri="{FF2B5EF4-FFF2-40B4-BE49-F238E27FC236}">
                <a16:creationId xmlns:a16="http://schemas.microsoft.com/office/drawing/2014/main" id="{2A0EACC2-9665-F848-BFA4-4FB6C8F757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1C2619-A324-494B-8BFA-2FD8D64AC3AD}"/>
              </a:ext>
            </a:extLst>
          </p:cNvPr>
          <p:cNvSpPr>
            <a:spLocks noGrp="1"/>
          </p:cNvSpPr>
          <p:nvPr>
            <p:ph type="sldNum" sz="quarter" idx="12"/>
          </p:nvPr>
        </p:nvSpPr>
        <p:spPr/>
        <p:txBody>
          <a:bodyPr/>
          <a:lstStyle/>
          <a:p>
            <a:fld id="{D420B0FC-9CD0-AD47-B263-9D04B415F9B8}" type="slidenum">
              <a:rPr lang="fr-FR" smtClean="0"/>
              <a:t>‹N°›</a:t>
            </a:fld>
            <a:endParaRPr lang="fr-FR"/>
          </a:p>
        </p:txBody>
      </p:sp>
    </p:spTree>
    <p:extLst>
      <p:ext uri="{BB962C8B-B14F-4D97-AF65-F5344CB8AC3E}">
        <p14:creationId xmlns:p14="http://schemas.microsoft.com/office/powerpoint/2010/main" val="114551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BC108C-3B95-644D-9599-79D1E0A641A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12C81FB-5099-D14B-9756-F0376E70A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EA5BB17-74AF-A042-A438-5212C4B0B1E7}"/>
              </a:ext>
            </a:extLst>
          </p:cNvPr>
          <p:cNvSpPr>
            <a:spLocks noGrp="1"/>
          </p:cNvSpPr>
          <p:nvPr>
            <p:ph type="dt" sz="half" idx="10"/>
          </p:nvPr>
        </p:nvSpPr>
        <p:spPr/>
        <p:txBody>
          <a:bodyPr/>
          <a:lstStyle/>
          <a:p>
            <a:fld id="{4EE8E4F6-E127-1E48-BC3A-F08E2F25989B}" type="datetimeFigureOut">
              <a:rPr lang="fr-FR" smtClean="0"/>
              <a:t>05/05/2022</a:t>
            </a:fld>
            <a:endParaRPr lang="fr-FR"/>
          </a:p>
        </p:txBody>
      </p:sp>
      <p:sp>
        <p:nvSpPr>
          <p:cNvPr id="5" name="Espace réservé du pied de page 4">
            <a:extLst>
              <a:ext uri="{FF2B5EF4-FFF2-40B4-BE49-F238E27FC236}">
                <a16:creationId xmlns:a16="http://schemas.microsoft.com/office/drawing/2014/main" id="{8DDE02D4-1DC8-1C49-9D24-B70A54E9B3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6355F1-8D62-5C40-9D32-471D84009CFB}"/>
              </a:ext>
            </a:extLst>
          </p:cNvPr>
          <p:cNvSpPr>
            <a:spLocks noGrp="1"/>
          </p:cNvSpPr>
          <p:nvPr>
            <p:ph type="sldNum" sz="quarter" idx="12"/>
          </p:nvPr>
        </p:nvSpPr>
        <p:spPr/>
        <p:txBody>
          <a:bodyPr/>
          <a:lstStyle/>
          <a:p>
            <a:fld id="{D420B0FC-9CD0-AD47-B263-9D04B415F9B8}" type="slidenum">
              <a:rPr lang="fr-FR" smtClean="0"/>
              <a:t>‹N°›</a:t>
            </a:fld>
            <a:endParaRPr lang="fr-FR"/>
          </a:p>
        </p:txBody>
      </p:sp>
    </p:spTree>
    <p:extLst>
      <p:ext uri="{BB962C8B-B14F-4D97-AF65-F5344CB8AC3E}">
        <p14:creationId xmlns:p14="http://schemas.microsoft.com/office/powerpoint/2010/main" val="357374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9DDD67-854D-2F4A-9FD2-BFA231DEC62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02FEA3-AC65-6947-856A-6931B005CAA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BD7EAF8-0F40-8C48-89E6-A25EF3A68EE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7717A3-70BB-2141-A6A0-1677DA02BA8A}"/>
              </a:ext>
            </a:extLst>
          </p:cNvPr>
          <p:cNvSpPr>
            <a:spLocks noGrp="1"/>
          </p:cNvSpPr>
          <p:nvPr>
            <p:ph type="dt" sz="half" idx="10"/>
          </p:nvPr>
        </p:nvSpPr>
        <p:spPr/>
        <p:txBody>
          <a:bodyPr/>
          <a:lstStyle/>
          <a:p>
            <a:fld id="{4EE8E4F6-E127-1E48-BC3A-F08E2F25989B}" type="datetimeFigureOut">
              <a:rPr lang="fr-FR" smtClean="0"/>
              <a:t>05/05/2022</a:t>
            </a:fld>
            <a:endParaRPr lang="fr-FR"/>
          </a:p>
        </p:txBody>
      </p:sp>
      <p:sp>
        <p:nvSpPr>
          <p:cNvPr id="6" name="Espace réservé du pied de page 5">
            <a:extLst>
              <a:ext uri="{FF2B5EF4-FFF2-40B4-BE49-F238E27FC236}">
                <a16:creationId xmlns:a16="http://schemas.microsoft.com/office/drawing/2014/main" id="{C16D06A9-BA19-D548-977A-440659F8A1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A20A7B9-45F3-3749-A1FC-55F05509ECE6}"/>
              </a:ext>
            </a:extLst>
          </p:cNvPr>
          <p:cNvSpPr>
            <a:spLocks noGrp="1"/>
          </p:cNvSpPr>
          <p:nvPr>
            <p:ph type="sldNum" sz="quarter" idx="12"/>
          </p:nvPr>
        </p:nvSpPr>
        <p:spPr/>
        <p:txBody>
          <a:bodyPr/>
          <a:lstStyle/>
          <a:p>
            <a:fld id="{D420B0FC-9CD0-AD47-B263-9D04B415F9B8}" type="slidenum">
              <a:rPr lang="fr-FR" smtClean="0"/>
              <a:t>‹N°›</a:t>
            </a:fld>
            <a:endParaRPr lang="fr-FR"/>
          </a:p>
        </p:txBody>
      </p:sp>
    </p:spTree>
    <p:extLst>
      <p:ext uri="{BB962C8B-B14F-4D97-AF65-F5344CB8AC3E}">
        <p14:creationId xmlns:p14="http://schemas.microsoft.com/office/powerpoint/2010/main" val="303499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AAA77-60AC-704B-8FCB-E8F48FD195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DB8A016-DF48-8942-AA40-7F52493870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7FDCDE-EBF4-364C-9D0F-599C070971F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974DCF3-30BA-BF43-8847-9988303C0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0481642-4563-3740-A665-B501D2338B3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52CD619-0574-AE44-8981-D965D548AAB3}"/>
              </a:ext>
            </a:extLst>
          </p:cNvPr>
          <p:cNvSpPr>
            <a:spLocks noGrp="1"/>
          </p:cNvSpPr>
          <p:nvPr>
            <p:ph type="dt" sz="half" idx="10"/>
          </p:nvPr>
        </p:nvSpPr>
        <p:spPr/>
        <p:txBody>
          <a:bodyPr/>
          <a:lstStyle/>
          <a:p>
            <a:fld id="{4EE8E4F6-E127-1E48-BC3A-F08E2F25989B}" type="datetimeFigureOut">
              <a:rPr lang="fr-FR" smtClean="0"/>
              <a:t>05/05/2022</a:t>
            </a:fld>
            <a:endParaRPr lang="fr-FR"/>
          </a:p>
        </p:txBody>
      </p:sp>
      <p:sp>
        <p:nvSpPr>
          <p:cNvPr id="8" name="Espace réservé du pied de page 7">
            <a:extLst>
              <a:ext uri="{FF2B5EF4-FFF2-40B4-BE49-F238E27FC236}">
                <a16:creationId xmlns:a16="http://schemas.microsoft.com/office/drawing/2014/main" id="{A8EEB6F3-E5E3-A04C-A518-32FE997ACFB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926553D-21E9-2545-B142-EB21A58A03B5}"/>
              </a:ext>
            </a:extLst>
          </p:cNvPr>
          <p:cNvSpPr>
            <a:spLocks noGrp="1"/>
          </p:cNvSpPr>
          <p:nvPr>
            <p:ph type="sldNum" sz="quarter" idx="12"/>
          </p:nvPr>
        </p:nvSpPr>
        <p:spPr/>
        <p:txBody>
          <a:bodyPr/>
          <a:lstStyle/>
          <a:p>
            <a:fld id="{D420B0FC-9CD0-AD47-B263-9D04B415F9B8}" type="slidenum">
              <a:rPr lang="fr-FR" smtClean="0"/>
              <a:t>‹N°›</a:t>
            </a:fld>
            <a:endParaRPr lang="fr-FR"/>
          </a:p>
        </p:txBody>
      </p:sp>
    </p:spTree>
    <p:extLst>
      <p:ext uri="{BB962C8B-B14F-4D97-AF65-F5344CB8AC3E}">
        <p14:creationId xmlns:p14="http://schemas.microsoft.com/office/powerpoint/2010/main" val="373588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2A83F3-77AB-D741-A9C3-F0882583CD4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B32475C-BB68-6E44-B73F-D6A4E7CD2BB8}"/>
              </a:ext>
            </a:extLst>
          </p:cNvPr>
          <p:cNvSpPr>
            <a:spLocks noGrp="1"/>
          </p:cNvSpPr>
          <p:nvPr>
            <p:ph type="dt" sz="half" idx="10"/>
          </p:nvPr>
        </p:nvSpPr>
        <p:spPr/>
        <p:txBody>
          <a:bodyPr/>
          <a:lstStyle/>
          <a:p>
            <a:fld id="{4EE8E4F6-E127-1E48-BC3A-F08E2F25989B}" type="datetimeFigureOut">
              <a:rPr lang="fr-FR" smtClean="0"/>
              <a:t>05/05/2022</a:t>
            </a:fld>
            <a:endParaRPr lang="fr-FR"/>
          </a:p>
        </p:txBody>
      </p:sp>
      <p:sp>
        <p:nvSpPr>
          <p:cNvPr id="4" name="Espace réservé du pied de page 3">
            <a:extLst>
              <a:ext uri="{FF2B5EF4-FFF2-40B4-BE49-F238E27FC236}">
                <a16:creationId xmlns:a16="http://schemas.microsoft.com/office/drawing/2014/main" id="{8D100E3A-0ADE-EF4F-AF1A-6D4E3BEBB68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6FD728C-67BE-8A4C-8059-067ABBCE2636}"/>
              </a:ext>
            </a:extLst>
          </p:cNvPr>
          <p:cNvSpPr>
            <a:spLocks noGrp="1"/>
          </p:cNvSpPr>
          <p:nvPr>
            <p:ph type="sldNum" sz="quarter" idx="12"/>
          </p:nvPr>
        </p:nvSpPr>
        <p:spPr/>
        <p:txBody>
          <a:bodyPr/>
          <a:lstStyle/>
          <a:p>
            <a:fld id="{D420B0FC-9CD0-AD47-B263-9D04B415F9B8}" type="slidenum">
              <a:rPr lang="fr-FR" smtClean="0"/>
              <a:t>‹N°›</a:t>
            </a:fld>
            <a:endParaRPr lang="fr-FR"/>
          </a:p>
        </p:txBody>
      </p:sp>
    </p:spTree>
    <p:extLst>
      <p:ext uri="{BB962C8B-B14F-4D97-AF65-F5344CB8AC3E}">
        <p14:creationId xmlns:p14="http://schemas.microsoft.com/office/powerpoint/2010/main" val="137844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3B5CBF5-E1B9-D14F-BD6F-5BFFD8C3FCA5}"/>
              </a:ext>
            </a:extLst>
          </p:cNvPr>
          <p:cNvSpPr>
            <a:spLocks noGrp="1"/>
          </p:cNvSpPr>
          <p:nvPr>
            <p:ph type="dt" sz="half" idx="10"/>
          </p:nvPr>
        </p:nvSpPr>
        <p:spPr/>
        <p:txBody>
          <a:bodyPr/>
          <a:lstStyle/>
          <a:p>
            <a:fld id="{4EE8E4F6-E127-1E48-BC3A-F08E2F25989B}" type="datetimeFigureOut">
              <a:rPr lang="fr-FR" smtClean="0"/>
              <a:t>05/05/2022</a:t>
            </a:fld>
            <a:endParaRPr lang="fr-FR"/>
          </a:p>
        </p:txBody>
      </p:sp>
      <p:sp>
        <p:nvSpPr>
          <p:cNvPr id="3" name="Espace réservé du pied de page 2">
            <a:extLst>
              <a:ext uri="{FF2B5EF4-FFF2-40B4-BE49-F238E27FC236}">
                <a16:creationId xmlns:a16="http://schemas.microsoft.com/office/drawing/2014/main" id="{F01B9539-FC53-8F4A-9CC8-820EBF72C14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4211F4B-53BA-A743-9623-EA9172679FB0}"/>
              </a:ext>
            </a:extLst>
          </p:cNvPr>
          <p:cNvSpPr>
            <a:spLocks noGrp="1"/>
          </p:cNvSpPr>
          <p:nvPr>
            <p:ph type="sldNum" sz="quarter" idx="12"/>
          </p:nvPr>
        </p:nvSpPr>
        <p:spPr/>
        <p:txBody>
          <a:bodyPr/>
          <a:lstStyle/>
          <a:p>
            <a:fld id="{D420B0FC-9CD0-AD47-B263-9D04B415F9B8}" type="slidenum">
              <a:rPr lang="fr-FR" smtClean="0"/>
              <a:t>‹N°›</a:t>
            </a:fld>
            <a:endParaRPr lang="fr-FR"/>
          </a:p>
        </p:txBody>
      </p:sp>
    </p:spTree>
    <p:extLst>
      <p:ext uri="{BB962C8B-B14F-4D97-AF65-F5344CB8AC3E}">
        <p14:creationId xmlns:p14="http://schemas.microsoft.com/office/powerpoint/2010/main" val="75309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1E95A7-6190-F547-AC35-FA7E88A9FFF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B4158C2-A1AF-7640-B1D8-3C559A7B3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9FEC933-24A0-8640-9F24-731813244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95851CB-23F5-7D47-B3C5-781F645C5AF4}"/>
              </a:ext>
            </a:extLst>
          </p:cNvPr>
          <p:cNvSpPr>
            <a:spLocks noGrp="1"/>
          </p:cNvSpPr>
          <p:nvPr>
            <p:ph type="dt" sz="half" idx="10"/>
          </p:nvPr>
        </p:nvSpPr>
        <p:spPr/>
        <p:txBody>
          <a:bodyPr/>
          <a:lstStyle/>
          <a:p>
            <a:fld id="{4EE8E4F6-E127-1E48-BC3A-F08E2F25989B}" type="datetimeFigureOut">
              <a:rPr lang="fr-FR" smtClean="0"/>
              <a:t>05/05/2022</a:t>
            </a:fld>
            <a:endParaRPr lang="fr-FR"/>
          </a:p>
        </p:txBody>
      </p:sp>
      <p:sp>
        <p:nvSpPr>
          <p:cNvPr id="6" name="Espace réservé du pied de page 5">
            <a:extLst>
              <a:ext uri="{FF2B5EF4-FFF2-40B4-BE49-F238E27FC236}">
                <a16:creationId xmlns:a16="http://schemas.microsoft.com/office/drawing/2014/main" id="{F729F489-DB15-9E4E-B022-6413B2A02C9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F54DB6-1052-594C-8A0E-E8D5F622F6C1}"/>
              </a:ext>
            </a:extLst>
          </p:cNvPr>
          <p:cNvSpPr>
            <a:spLocks noGrp="1"/>
          </p:cNvSpPr>
          <p:nvPr>
            <p:ph type="sldNum" sz="quarter" idx="12"/>
          </p:nvPr>
        </p:nvSpPr>
        <p:spPr/>
        <p:txBody>
          <a:bodyPr/>
          <a:lstStyle/>
          <a:p>
            <a:fld id="{D420B0FC-9CD0-AD47-B263-9D04B415F9B8}" type="slidenum">
              <a:rPr lang="fr-FR" smtClean="0"/>
              <a:t>‹N°›</a:t>
            </a:fld>
            <a:endParaRPr lang="fr-FR"/>
          </a:p>
        </p:txBody>
      </p:sp>
    </p:spTree>
    <p:extLst>
      <p:ext uri="{BB962C8B-B14F-4D97-AF65-F5344CB8AC3E}">
        <p14:creationId xmlns:p14="http://schemas.microsoft.com/office/powerpoint/2010/main" val="406694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3DEA8-94BA-134C-ADC1-18D556DA2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DBB864B-5148-A042-A6C7-BE0A6ACA4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F9FDA3-7D6F-A34F-9B65-831364EF0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12DC749-BEA9-404F-98F6-21B9B504A654}"/>
              </a:ext>
            </a:extLst>
          </p:cNvPr>
          <p:cNvSpPr>
            <a:spLocks noGrp="1"/>
          </p:cNvSpPr>
          <p:nvPr>
            <p:ph type="dt" sz="half" idx="10"/>
          </p:nvPr>
        </p:nvSpPr>
        <p:spPr/>
        <p:txBody>
          <a:bodyPr/>
          <a:lstStyle/>
          <a:p>
            <a:fld id="{4EE8E4F6-E127-1E48-BC3A-F08E2F25989B}" type="datetimeFigureOut">
              <a:rPr lang="fr-FR" smtClean="0"/>
              <a:t>05/05/2022</a:t>
            </a:fld>
            <a:endParaRPr lang="fr-FR"/>
          </a:p>
        </p:txBody>
      </p:sp>
      <p:sp>
        <p:nvSpPr>
          <p:cNvPr id="6" name="Espace réservé du pied de page 5">
            <a:extLst>
              <a:ext uri="{FF2B5EF4-FFF2-40B4-BE49-F238E27FC236}">
                <a16:creationId xmlns:a16="http://schemas.microsoft.com/office/drawing/2014/main" id="{FAF89423-8FE9-F842-B381-553B5E83460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AA11F4-42FF-1C43-8133-2DFF9DF68CDB}"/>
              </a:ext>
            </a:extLst>
          </p:cNvPr>
          <p:cNvSpPr>
            <a:spLocks noGrp="1"/>
          </p:cNvSpPr>
          <p:nvPr>
            <p:ph type="sldNum" sz="quarter" idx="12"/>
          </p:nvPr>
        </p:nvSpPr>
        <p:spPr/>
        <p:txBody>
          <a:bodyPr/>
          <a:lstStyle/>
          <a:p>
            <a:fld id="{D420B0FC-9CD0-AD47-B263-9D04B415F9B8}" type="slidenum">
              <a:rPr lang="fr-FR" smtClean="0"/>
              <a:t>‹N°›</a:t>
            </a:fld>
            <a:endParaRPr lang="fr-FR"/>
          </a:p>
        </p:txBody>
      </p:sp>
    </p:spTree>
    <p:extLst>
      <p:ext uri="{BB962C8B-B14F-4D97-AF65-F5344CB8AC3E}">
        <p14:creationId xmlns:p14="http://schemas.microsoft.com/office/powerpoint/2010/main" val="268891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C0C5DBE-8994-F543-A50E-628EB9D21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D884EE9-49D8-F443-B51F-6942B0A7E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9F9F3B-EE8E-5442-B2D7-BA79307E6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8E4F6-E127-1E48-BC3A-F08E2F25989B}" type="datetimeFigureOut">
              <a:rPr lang="fr-FR" smtClean="0"/>
              <a:t>05/05/2022</a:t>
            </a:fld>
            <a:endParaRPr lang="fr-FR"/>
          </a:p>
        </p:txBody>
      </p:sp>
      <p:sp>
        <p:nvSpPr>
          <p:cNvPr id="5" name="Espace réservé du pied de page 4">
            <a:extLst>
              <a:ext uri="{FF2B5EF4-FFF2-40B4-BE49-F238E27FC236}">
                <a16:creationId xmlns:a16="http://schemas.microsoft.com/office/drawing/2014/main" id="{37613403-CF89-F843-82C1-F1765555F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E296C43-35F6-9A4A-841D-55765B8D74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0B0FC-9CD0-AD47-B263-9D04B415F9B8}" type="slidenum">
              <a:rPr lang="fr-FR" smtClean="0"/>
              <a:t>‹N°›</a:t>
            </a:fld>
            <a:endParaRPr lang="fr-FR"/>
          </a:p>
        </p:txBody>
      </p:sp>
    </p:spTree>
    <p:extLst>
      <p:ext uri="{BB962C8B-B14F-4D97-AF65-F5344CB8AC3E}">
        <p14:creationId xmlns:p14="http://schemas.microsoft.com/office/powerpoint/2010/main" val="78797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18/10/relationships/comments" Target="../comments/modernComment_1F3_36F85F0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EA_B0070D3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18/10/relationships/comments" Target="../comments/modernComment_1EE_8855FF9E.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18/10/relationships/comments" Target="../comments/modernComment_1EF_A0C7715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reeform: Shape 101">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Image 5">
            <a:extLst>
              <a:ext uri="{FF2B5EF4-FFF2-40B4-BE49-F238E27FC236}">
                <a16:creationId xmlns:a16="http://schemas.microsoft.com/office/drawing/2014/main" id="{B2B149BA-DFDC-4D67-85AD-1CFFCA39D088}"/>
              </a:ext>
            </a:extLst>
          </p:cNvPr>
          <p:cNvPicPr>
            <a:picLocks noChangeAspect="1"/>
          </p:cNvPicPr>
          <p:nvPr/>
        </p:nvPicPr>
        <p:blipFill>
          <a:blip r:embed="rId3"/>
          <a:stretch>
            <a:fillRect/>
          </a:stretch>
        </p:blipFill>
        <p:spPr>
          <a:xfrm>
            <a:off x="9161846" y="307645"/>
            <a:ext cx="2133785" cy="865707"/>
          </a:xfrm>
          <a:prstGeom prst="rect">
            <a:avLst/>
          </a:prstGeom>
        </p:spPr>
      </p:pic>
      <p:sp>
        <p:nvSpPr>
          <p:cNvPr id="10" name="ZoneTexte 9">
            <a:extLst>
              <a:ext uri="{FF2B5EF4-FFF2-40B4-BE49-F238E27FC236}">
                <a16:creationId xmlns:a16="http://schemas.microsoft.com/office/drawing/2014/main" id="{FF3D9BCF-1CA4-48B7-A99E-6A7E31F4A9C4}"/>
              </a:ext>
            </a:extLst>
          </p:cNvPr>
          <p:cNvSpPr txBox="1"/>
          <p:nvPr/>
        </p:nvSpPr>
        <p:spPr>
          <a:xfrm>
            <a:off x="5426899" y="2498868"/>
            <a:ext cx="5242524" cy="3970318"/>
          </a:xfrm>
          <a:prstGeom prst="rect">
            <a:avLst/>
          </a:prstGeom>
          <a:noFill/>
        </p:spPr>
        <p:txBody>
          <a:bodyPr wrap="none" rtlCol="0">
            <a:spAutoFit/>
          </a:bodyPr>
          <a:lstStyle/>
          <a:p>
            <a:pPr algn="ctr"/>
            <a:r>
              <a:rPr lang="fr-BE" sz="4400" dirty="0">
                <a:solidFill>
                  <a:srgbClr val="000066"/>
                </a:solidFill>
              </a:rPr>
              <a:t>Le modèle humaniste </a:t>
            </a:r>
          </a:p>
          <a:p>
            <a:pPr algn="ctr"/>
            <a:r>
              <a:rPr lang="fr-BE" sz="4400" dirty="0">
                <a:solidFill>
                  <a:srgbClr val="000066"/>
                </a:solidFill>
              </a:rPr>
              <a:t>en soins infirmiers</a:t>
            </a:r>
          </a:p>
          <a:p>
            <a:pPr algn="ctr"/>
            <a:r>
              <a:rPr lang="fr-BE" sz="4400" dirty="0">
                <a:solidFill>
                  <a:srgbClr val="000066"/>
                </a:solidFill>
              </a:rPr>
              <a:t> </a:t>
            </a:r>
          </a:p>
          <a:p>
            <a:pPr algn="ctr"/>
            <a:r>
              <a:rPr lang="fr-BE" sz="4400" i="1" dirty="0">
                <a:solidFill>
                  <a:srgbClr val="000066"/>
                </a:solidFill>
              </a:rPr>
              <a:t>Théorie et pratique</a:t>
            </a:r>
          </a:p>
          <a:p>
            <a:pPr algn="ctr"/>
            <a:endParaRPr lang="fr-BE" sz="4400" i="1" dirty="0">
              <a:solidFill>
                <a:srgbClr val="000066"/>
              </a:solidFill>
            </a:endParaRPr>
          </a:p>
          <a:p>
            <a:pPr algn="ctr"/>
            <a:r>
              <a:rPr lang="fr-BE" sz="3200" dirty="0">
                <a:solidFill>
                  <a:srgbClr val="000066"/>
                </a:solidFill>
              </a:rPr>
              <a:t>5 mai 2022</a:t>
            </a:r>
            <a:endParaRPr lang="fr-BE" sz="2400" dirty="0">
              <a:solidFill>
                <a:srgbClr val="000066"/>
              </a:solidFill>
            </a:endParaRPr>
          </a:p>
        </p:txBody>
      </p:sp>
      <p:sp>
        <p:nvSpPr>
          <p:cNvPr id="12" name="Sous-titre 11">
            <a:extLst>
              <a:ext uri="{FF2B5EF4-FFF2-40B4-BE49-F238E27FC236}">
                <a16:creationId xmlns:a16="http://schemas.microsoft.com/office/drawing/2014/main" id="{5C766412-66E0-40ED-BB2A-9AE0B2FB29EA}"/>
              </a:ext>
            </a:extLst>
          </p:cNvPr>
          <p:cNvSpPr>
            <a:spLocks noGrp="1"/>
          </p:cNvSpPr>
          <p:nvPr>
            <p:ph type="subTitle" idx="1"/>
          </p:nvPr>
        </p:nvSpPr>
        <p:spPr>
          <a:xfrm>
            <a:off x="408401" y="951814"/>
            <a:ext cx="3238048" cy="5060764"/>
          </a:xfrm>
        </p:spPr>
        <p:txBody>
          <a:bodyPr>
            <a:normAutofit lnSpcReduction="10000"/>
          </a:bodyPr>
          <a:lstStyle/>
          <a:p>
            <a:r>
              <a:rPr lang="fr-BE" sz="3200" b="1" i="1" dirty="0">
                <a:solidFill>
                  <a:schemeClr val="bg1"/>
                </a:solidFill>
                <a:effectLst>
                  <a:outerShdw blurRad="38100" dist="38100" dir="2700000" algn="tl">
                    <a:srgbClr val="000000">
                      <a:alpha val="43137"/>
                    </a:srgbClr>
                  </a:outerShdw>
                </a:effectLst>
              </a:rPr>
              <a:t>Jacques Dumont</a:t>
            </a:r>
          </a:p>
          <a:p>
            <a:r>
              <a:rPr lang="fr-BE" sz="2800" dirty="0">
                <a:solidFill>
                  <a:schemeClr val="bg1"/>
                </a:solidFill>
              </a:rPr>
              <a:t>IG, Master santé Publique, tabacologue.</a:t>
            </a:r>
          </a:p>
          <a:p>
            <a:r>
              <a:rPr lang="fr-BE" sz="2800" dirty="0">
                <a:solidFill>
                  <a:schemeClr val="bg1"/>
                </a:solidFill>
              </a:rPr>
              <a:t>Formateur de formateurs en entretien motivationnel</a:t>
            </a:r>
          </a:p>
          <a:p>
            <a:endParaRPr lang="fr-BE" sz="2800" dirty="0">
              <a:solidFill>
                <a:schemeClr val="bg1"/>
              </a:solidFill>
            </a:endParaRPr>
          </a:p>
          <a:p>
            <a:r>
              <a:rPr lang="fr-BE" sz="2800" dirty="0">
                <a:solidFill>
                  <a:schemeClr val="bg1"/>
                </a:solidFill>
              </a:rPr>
              <a:t>HUB Erasme</a:t>
            </a:r>
          </a:p>
          <a:p>
            <a:r>
              <a:rPr lang="fr-BE" sz="2800" dirty="0">
                <a:solidFill>
                  <a:schemeClr val="bg1"/>
                </a:solidFill>
              </a:rPr>
              <a:t>ULB Faculté de Médecine </a:t>
            </a:r>
          </a:p>
        </p:txBody>
      </p:sp>
    </p:spTree>
    <p:extLst>
      <p:ext uri="{BB962C8B-B14F-4D97-AF65-F5344CB8AC3E}">
        <p14:creationId xmlns:p14="http://schemas.microsoft.com/office/powerpoint/2010/main" val="277562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AE90B26-74AF-8B4E-8029-6176494A09AE}"/>
              </a:ext>
            </a:extLst>
          </p:cNvPr>
          <p:cNvSpPr>
            <a:spLocks noGrp="1"/>
          </p:cNvSpPr>
          <p:nvPr>
            <p:ph type="title"/>
          </p:nvPr>
        </p:nvSpPr>
        <p:spPr>
          <a:xfrm>
            <a:off x="257698" y="275121"/>
            <a:ext cx="9895951" cy="1033669"/>
          </a:xfrm>
        </p:spPr>
        <p:txBody>
          <a:bodyPr>
            <a:normAutofit/>
          </a:bodyPr>
          <a:lstStyle/>
          <a:p>
            <a:r>
              <a:rPr lang="fr-FR" sz="4000" dirty="0">
                <a:solidFill>
                  <a:srgbClr val="FFFFFF"/>
                </a:solidFill>
                <a:latin typeface="Avenir Next" panose="020B0503020202020204" pitchFamily="34" charset="0"/>
              </a:rPr>
              <a:t>But du service infirmier (1/2)</a:t>
            </a:r>
          </a:p>
        </p:txBody>
      </p:sp>
      <p:sp>
        <p:nvSpPr>
          <p:cNvPr id="5" name="Espace réservé du contenu 4">
            <a:extLst>
              <a:ext uri="{FF2B5EF4-FFF2-40B4-BE49-F238E27FC236}">
                <a16:creationId xmlns:a16="http://schemas.microsoft.com/office/drawing/2014/main" id="{8E6C3A3A-6677-2847-B363-38C305D424D4}"/>
              </a:ext>
            </a:extLst>
          </p:cNvPr>
          <p:cNvSpPr>
            <a:spLocks noGrp="1"/>
          </p:cNvSpPr>
          <p:nvPr>
            <p:ph idx="1"/>
          </p:nvPr>
        </p:nvSpPr>
        <p:spPr/>
        <p:txBody>
          <a:bodyPr>
            <a:normAutofit/>
          </a:bodyPr>
          <a:lstStyle/>
          <a:p>
            <a:r>
              <a:rPr lang="fr-BE" b="1" dirty="0">
                <a:solidFill>
                  <a:srgbClr val="079BB0"/>
                </a:solidFill>
                <a:latin typeface="Avenir Next" panose="020B0503020202020204" pitchFamily="34" charset="0"/>
              </a:rPr>
              <a:t>renforcer le pouvoir d’être et d’agir du patient</a:t>
            </a:r>
          </a:p>
          <a:p>
            <a:pPr lvl="1"/>
            <a:r>
              <a:rPr lang="fr-BE" dirty="0">
                <a:latin typeface="Avenir Next" panose="020B0503020202020204" pitchFamily="34" charset="0"/>
              </a:rPr>
              <a:t>lui apporter ce qui fait défaut pour lui permettre de réaliser son projet de vie ou de l’actualiser de la façon la plus satisfaisante pour lui.</a:t>
            </a:r>
          </a:p>
          <a:p>
            <a:pPr lvl="1"/>
            <a:r>
              <a:rPr lang="fr-BE" dirty="0">
                <a:latin typeface="Avenir Next" panose="020B0503020202020204" pitchFamily="34" charset="0"/>
              </a:rPr>
              <a:t>Examiner avec lui ses fonctionnements souhaités, ses ressources et ses droits</a:t>
            </a:r>
          </a:p>
          <a:p>
            <a:r>
              <a:rPr lang="fr-BE" b="1" dirty="0">
                <a:solidFill>
                  <a:srgbClr val="079BB0"/>
                </a:solidFill>
                <a:latin typeface="Avenir Next" panose="020B0503020202020204" pitchFamily="34" charset="0"/>
              </a:rPr>
              <a:t>interventions infirmières :</a:t>
            </a:r>
          </a:p>
          <a:p>
            <a:pPr lvl="1"/>
            <a:r>
              <a:rPr lang="fr-BE" dirty="0">
                <a:latin typeface="Avenir Next" panose="020B0503020202020204" pitchFamily="34" charset="0"/>
              </a:rPr>
              <a:t>de façon indépendante au bénéfice direct du patient et de ses proches</a:t>
            </a:r>
          </a:p>
          <a:p>
            <a:pPr lvl="1"/>
            <a:r>
              <a:rPr lang="fr-BE" dirty="0">
                <a:latin typeface="Avenir Next" panose="020B0503020202020204" pitchFamily="34" charset="0"/>
              </a:rPr>
              <a:t>par délégation au bénéfice d’autres membres de l’équipe interprofessionnelle</a:t>
            </a:r>
          </a:p>
          <a:p>
            <a:pPr lvl="1"/>
            <a:r>
              <a:rPr lang="fr-BE" dirty="0">
                <a:latin typeface="Avenir Next" panose="020B0503020202020204" pitchFamily="34" charset="0"/>
              </a:rPr>
              <a:t>par mandat au bénéfice de l’institution et du système de soins de santé</a:t>
            </a:r>
          </a:p>
        </p:txBody>
      </p:sp>
      <p:pic>
        <p:nvPicPr>
          <p:cNvPr id="17" name="Image 16">
            <a:extLst>
              <a:ext uri="{FF2B5EF4-FFF2-40B4-BE49-F238E27FC236}">
                <a16:creationId xmlns:a16="http://schemas.microsoft.com/office/drawing/2014/main" id="{845E2EE7-BA06-C049-A23D-A93584270B62}"/>
              </a:ext>
            </a:extLst>
          </p:cNvPr>
          <p:cNvPicPr>
            <a:picLocks noChangeAspect="1"/>
          </p:cNvPicPr>
          <p:nvPr/>
        </p:nvPicPr>
        <p:blipFill>
          <a:blip r:embed="rId3"/>
          <a:stretch>
            <a:fillRect/>
          </a:stretch>
        </p:blipFill>
        <p:spPr>
          <a:xfrm>
            <a:off x="8726130" y="51164"/>
            <a:ext cx="3003643" cy="1488412"/>
          </a:xfrm>
          <a:prstGeom prst="rect">
            <a:avLst/>
          </a:prstGeom>
        </p:spPr>
      </p:pic>
    </p:spTree>
    <p:extLst>
      <p:ext uri="{BB962C8B-B14F-4D97-AF65-F5344CB8AC3E}">
        <p14:creationId xmlns:p14="http://schemas.microsoft.com/office/powerpoint/2010/main" val="315526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AE90B26-74AF-8B4E-8029-6176494A09AE}"/>
              </a:ext>
            </a:extLst>
          </p:cNvPr>
          <p:cNvSpPr>
            <a:spLocks noGrp="1"/>
          </p:cNvSpPr>
          <p:nvPr>
            <p:ph type="title"/>
          </p:nvPr>
        </p:nvSpPr>
        <p:spPr>
          <a:xfrm>
            <a:off x="332000" y="275121"/>
            <a:ext cx="9895951" cy="1033669"/>
          </a:xfrm>
        </p:spPr>
        <p:txBody>
          <a:bodyPr>
            <a:normAutofit/>
          </a:bodyPr>
          <a:lstStyle/>
          <a:p>
            <a:r>
              <a:rPr lang="fr-FR" sz="4000" dirty="0">
                <a:solidFill>
                  <a:srgbClr val="FFFFFF"/>
                </a:solidFill>
                <a:latin typeface="Avenir Next" panose="020B0503020202020204" pitchFamily="34" charset="0"/>
              </a:rPr>
              <a:t>But du service infirmier (2/2)</a:t>
            </a:r>
          </a:p>
        </p:txBody>
      </p:sp>
      <p:sp>
        <p:nvSpPr>
          <p:cNvPr id="5" name="Espace réservé du contenu 4">
            <a:extLst>
              <a:ext uri="{FF2B5EF4-FFF2-40B4-BE49-F238E27FC236}">
                <a16:creationId xmlns:a16="http://schemas.microsoft.com/office/drawing/2014/main" id="{8E6C3A3A-6677-2847-B363-38C305D424D4}"/>
              </a:ext>
            </a:extLst>
          </p:cNvPr>
          <p:cNvSpPr>
            <a:spLocks noGrp="1"/>
          </p:cNvSpPr>
          <p:nvPr>
            <p:ph idx="1"/>
          </p:nvPr>
        </p:nvSpPr>
        <p:spPr/>
        <p:txBody>
          <a:bodyPr>
            <a:normAutofit/>
          </a:bodyPr>
          <a:lstStyle/>
          <a:p>
            <a:pPr>
              <a:lnSpc>
                <a:spcPct val="100000"/>
              </a:lnSpc>
            </a:pPr>
            <a:r>
              <a:rPr lang="fr-BE" sz="2400" b="1" dirty="0">
                <a:solidFill>
                  <a:srgbClr val="079BB0"/>
                </a:solidFill>
                <a:latin typeface="Avenir Next" panose="020B0503020202020204" pitchFamily="34" charset="0"/>
              </a:rPr>
              <a:t>position d’intermédiaire culturelle </a:t>
            </a:r>
            <a:r>
              <a:rPr lang="fr-BE" sz="2400" dirty="0">
                <a:latin typeface="Avenir Next" panose="020B0503020202020204" pitchFamily="34" charset="0"/>
              </a:rPr>
              <a:t>= place privilégiée pour veiller aux intérêts du patient et les faire valoir partout où elle intervient: </a:t>
            </a:r>
            <a:r>
              <a:rPr lang="fr-BE" sz="2400" b="1" i="1" dirty="0" err="1">
                <a:solidFill>
                  <a:srgbClr val="079BB0"/>
                </a:solidFill>
                <a:latin typeface="Avenir Next" panose="020B0503020202020204" pitchFamily="34" charset="0"/>
              </a:rPr>
              <a:t>advocacy</a:t>
            </a:r>
            <a:r>
              <a:rPr lang="fr-BE" sz="2400" dirty="0">
                <a:latin typeface="Avenir Next" panose="020B0503020202020204" pitchFamily="34" charset="0"/>
              </a:rPr>
              <a:t> </a:t>
            </a:r>
          </a:p>
          <a:p>
            <a:pPr>
              <a:lnSpc>
                <a:spcPct val="100000"/>
              </a:lnSpc>
            </a:pPr>
            <a:r>
              <a:rPr lang="fr-BE" sz="2400" b="1" dirty="0">
                <a:solidFill>
                  <a:srgbClr val="079BB0"/>
                </a:solidFill>
                <a:latin typeface="Avenir Next" panose="020B0503020202020204" pitchFamily="34" charset="0"/>
              </a:rPr>
              <a:t>assure la liaison entre les patients, les familles et les professionnels de la santé </a:t>
            </a:r>
            <a:r>
              <a:rPr lang="fr-BE" sz="2400" dirty="0">
                <a:latin typeface="Avenir Next" panose="020B0503020202020204" pitchFamily="34" charset="0"/>
              </a:rPr>
              <a:t>: elle est « la voix des patients » et fait valoir leurs préférences auprès des autres membres de l'équipe soignante quand les patients ne sont pas en mesure de le faire eux-mêmes</a:t>
            </a:r>
          </a:p>
        </p:txBody>
      </p:sp>
      <p:pic>
        <p:nvPicPr>
          <p:cNvPr id="17" name="Image 16">
            <a:extLst>
              <a:ext uri="{FF2B5EF4-FFF2-40B4-BE49-F238E27FC236}">
                <a16:creationId xmlns:a16="http://schemas.microsoft.com/office/drawing/2014/main" id="{845E2EE7-BA06-C049-A23D-A93584270B62}"/>
              </a:ext>
            </a:extLst>
          </p:cNvPr>
          <p:cNvPicPr>
            <a:picLocks noChangeAspect="1"/>
          </p:cNvPicPr>
          <p:nvPr/>
        </p:nvPicPr>
        <p:blipFill>
          <a:blip r:embed="rId3"/>
          <a:stretch>
            <a:fillRect/>
          </a:stretch>
        </p:blipFill>
        <p:spPr>
          <a:xfrm>
            <a:off x="8726130" y="51164"/>
            <a:ext cx="3003643" cy="1488412"/>
          </a:xfrm>
          <a:prstGeom prst="rect">
            <a:avLst/>
          </a:prstGeom>
        </p:spPr>
      </p:pic>
      <p:graphicFrame>
        <p:nvGraphicFramePr>
          <p:cNvPr id="11" name="Espace réservé du contenu 5">
            <a:extLst>
              <a:ext uri="{FF2B5EF4-FFF2-40B4-BE49-F238E27FC236}">
                <a16:creationId xmlns:a16="http://schemas.microsoft.com/office/drawing/2014/main" id="{D018E5AA-C7FF-654E-A23E-3ABD3A3DA91B}"/>
              </a:ext>
            </a:extLst>
          </p:cNvPr>
          <p:cNvGraphicFramePr>
            <a:graphicFrameLocks/>
          </p:cNvGraphicFramePr>
          <p:nvPr>
            <p:extLst>
              <p:ext uri="{D42A27DB-BD31-4B8C-83A1-F6EECF244321}">
                <p14:modId xmlns:p14="http://schemas.microsoft.com/office/powerpoint/2010/main" val="3824945689"/>
              </p:ext>
            </p:extLst>
          </p:nvPr>
        </p:nvGraphicFramePr>
        <p:xfrm>
          <a:off x="7529777" y="3480164"/>
          <a:ext cx="4662223" cy="3377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0328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4672CDF-816C-014B-B0E1-DF00ABCC1547}"/>
              </a:ext>
            </a:extLst>
          </p:cNvPr>
          <p:cNvSpPr>
            <a:spLocks noGrp="1"/>
          </p:cNvSpPr>
          <p:nvPr>
            <p:ph type="title"/>
          </p:nvPr>
        </p:nvSpPr>
        <p:spPr>
          <a:xfrm>
            <a:off x="257697" y="294539"/>
            <a:ext cx="9895951" cy="1033669"/>
          </a:xfrm>
        </p:spPr>
        <p:txBody>
          <a:bodyPr>
            <a:normAutofit fontScale="90000"/>
          </a:bodyPr>
          <a:lstStyle/>
          <a:p>
            <a:r>
              <a:rPr lang="fr-FR" sz="4000" dirty="0">
                <a:solidFill>
                  <a:srgbClr val="FFFFFF"/>
                </a:solidFill>
                <a:latin typeface="Avenir Next" panose="020B0503020202020204" pitchFamily="34" charset="0"/>
              </a:rPr>
              <a:t>Rôle de l’infirmière professionnelle </a:t>
            </a:r>
            <a:br>
              <a:rPr lang="fr-FR" sz="4000" dirty="0">
                <a:solidFill>
                  <a:srgbClr val="FFFFFF"/>
                </a:solidFill>
                <a:latin typeface="Avenir Next" panose="020B0503020202020204" pitchFamily="34" charset="0"/>
              </a:rPr>
            </a:br>
            <a:r>
              <a:rPr lang="fr-FR" sz="4000" dirty="0">
                <a:solidFill>
                  <a:srgbClr val="FFFFFF"/>
                </a:solidFill>
                <a:latin typeface="Avenir Next" panose="020B0503020202020204" pitchFamily="34" charset="0"/>
              </a:rPr>
              <a:t>(1/3)</a:t>
            </a:r>
          </a:p>
        </p:txBody>
      </p:sp>
      <p:sp>
        <p:nvSpPr>
          <p:cNvPr id="5" name="Espace réservé du contenu 4">
            <a:extLst>
              <a:ext uri="{FF2B5EF4-FFF2-40B4-BE49-F238E27FC236}">
                <a16:creationId xmlns:a16="http://schemas.microsoft.com/office/drawing/2014/main" id="{2ECFD6E1-F168-7A4D-95AD-8FAC648C9532}"/>
              </a:ext>
            </a:extLst>
          </p:cNvPr>
          <p:cNvSpPr>
            <a:spLocks noGrp="1"/>
          </p:cNvSpPr>
          <p:nvPr>
            <p:ph idx="1"/>
          </p:nvPr>
        </p:nvSpPr>
        <p:spPr>
          <a:xfrm>
            <a:off x="459349" y="1825625"/>
            <a:ext cx="11416699" cy="4898560"/>
          </a:xfrm>
        </p:spPr>
        <p:txBody>
          <a:bodyPr>
            <a:normAutofit fontScale="92500" lnSpcReduction="20000"/>
          </a:bodyPr>
          <a:lstStyle/>
          <a:p>
            <a:pPr>
              <a:lnSpc>
                <a:spcPct val="120000"/>
              </a:lnSpc>
            </a:pPr>
            <a:r>
              <a:rPr lang="fr-BE" dirty="0">
                <a:latin typeface="Avenir Next" panose="020B0503020202020204" pitchFamily="34" charset="0"/>
              </a:rPr>
              <a:t>Dans le MPHS, l’infirmière professionnelle engage intentionnellement et consciemment avec le patient une </a:t>
            </a:r>
            <a:r>
              <a:rPr lang="fr-BE" b="1" dirty="0">
                <a:solidFill>
                  <a:srgbClr val="079BB0"/>
                </a:solidFill>
                <a:latin typeface="Avenir Next" panose="020B0503020202020204" pitchFamily="34" charset="0"/>
              </a:rPr>
              <a:t>relation humaniste-</a:t>
            </a:r>
            <a:r>
              <a:rPr lang="fr-BE" b="1" i="1" dirty="0" err="1">
                <a:solidFill>
                  <a:srgbClr val="079BB0"/>
                </a:solidFill>
                <a:latin typeface="Avenir Next" panose="020B0503020202020204" pitchFamily="34" charset="0"/>
              </a:rPr>
              <a:t>caring</a:t>
            </a:r>
            <a:r>
              <a:rPr lang="fr-BE" b="1" i="1" dirty="0">
                <a:solidFill>
                  <a:srgbClr val="079BB0"/>
                </a:solidFill>
                <a:latin typeface="Avenir Next" panose="020B0503020202020204" pitchFamily="34" charset="0"/>
              </a:rPr>
              <a:t> </a:t>
            </a:r>
            <a:endParaRPr lang="fr-BE" dirty="0">
              <a:solidFill>
                <a:srgbClr val="079BB0"/>
              </a:solidFill>
              <a:latin typeface="Avenir Next" panose="020B0503020202020204" pitchFamily="34" charset="0"/>
            </a:endParaRPr>
          </a:p>
          <a:p>
            <a:pPr lvl="1">
              <a:lnSpc>
                <a:spcPct val="120000"/>
              </a:lnSpc>
            </a:pPr>
            <a:r>
              <a:rPr lang="fr-BE" b="1" dirty="0">
                <a:solidFill>
                  <a:srgbClr val="079BB0"/>
                </a:solidFill>
                <a:latin typeface="Avenir Next" panose="020B0503020202020204" pitchFamily="34" charset="0"/>
              </a:rPr>
              <a:t>dynamique transformatrice </a:t>
            </a:r>
            <a:r>
              <a:rPr lang="fr-BE" dirty="0">
                <a:latin typeface="Avenir Next" panose="020B0503020202020204" pitchFamily="34" charset="0"/>
              </a:rPr>
              <a:t> </a:t>
            </a:r>
          </a:p>
          <a:p>
            <a:pPr lvl="1">
              <a:lnSpc>
                <a:spcPct val="120000"/>
              </a:lnSpc>
            </a:pPr>
            <a:r>
              <a:rPr lang="fr-BE" dirty="0">
                <a:latin typeface="Avenir Next" panose="020B0503020202020204" pitchFamily="34" charset="0"/>
              </a:rPr>
              <a:t>espace de liberté dans la relation qui permet au patient de réfléchir et de s’exprimer : </a:t>
            </a:r>
            <a:r>
              <a:rPr lang="fr-BE" b="1" dirty="0">
                <a:solidFill>
                  <a:srgbClr val="079BB0"/>
                </a:solidFill>
                <a:latin typeface="Avenir Next" panose="020B0503020202020204" pitchFamily="34" charset="0"/>
              </a:rPr>
              <a:t>favorise l’autodétermination</a:t>
            </a:r>
          </a:p>
          <a:p>
            <a:pPr lvl="2">
              <a:lnSpc>
                <a:spcPct val="120000"/>
              </a:lnSpc>
            </a:pPr>
            <a:r>
              <a:rPr lang="fr-BE" sz="1800" dirty="0">
                <a:latin typeface="Avenir Next" panose="020B0503020202020204" pitchFamily="34" charset="0"/>
              </a:rPr>
              <a:t>dans cet espace-temps commun, l’infirmière et le patient partagent leurs perceptions et leurs expériences de la situation.  </a:t>
            </a:r>
          </a:p>
          <a:p>
            <a:pPr lvl="1">
              <a:lnSpc>
                <a:spcPct val="120000"/>
              </a:lnSpc>
            </a:pPr>
            <a:r>
              <a:rPr lang="fr-BE" b="1" dirty="0">
                <a:solidFill>
                  <a:srgbClr val="079BB0"/>
                </a:solidFill>
                <a:latin typeface="Avenir Next" panose="020B0503020202020204" pitchFamily="34" charset="0"/>
              </a:rPr>
              <a:t>authenticité</a:t>
            </a:r>
          </a:p>
          <a:p>
            <a:pPr lvl="1">
              <a:lnSpc>
                <a:spcPct val="120000"/>
              </a:lnSpc>
            </a:pPr>
            <a:r>
              <a:rPr lang="fr-BE" b="1" dirty="0">
                <a:solidFill>
                  <a:srgbClr val="079BB0"/>
                </a:solidFill>
                <a:latin typeface="Avenir Next" panose="020B0503020202020204" pitchFamily="34" charset="0"/>
              </a:rPr>
              <a:t>humilité / erreurs </a:t>
            </a:r>
          </a:p>
          <a:p>
            <a:pPr lvl="1">
              <a:lnSpc>
                <a:spcPct val="120000"/>
              </a:lnSpc>
            </a:pPr>
            <a:r>
              <a:rPr lang="fr-BE" b="1" dirty="0">
                <a:solidFill>
                  <a:srgbClr val="079BB0"/>
                </a:solidFill>
                <a:latin typeface="Avenir Next" panose="020B0503020202020204" pitchFamily="34" charset="0"/>
              </a:rPr>
              <a:t>empathie </a:t>
            </a:r>
          </a:p>
          <a:p>
            <a:pPr lvl="2">
              <a:lnSpc>
                <a:spcPct val="120000"/>
              </a:lnSpc>
            </a:pPr>
            <a:r>
              <a:rPr lang="fr-BE" sz="1800" dirty="0">
                <a:latin typeface="Avenir Next" panose="020B0503020202020204" pitchFamily="34" charset="0"/>
              </a:rPr>
              <a:t>comprendre le patient et ses préoccupations, ses besoins, ses aspirations et ses priorités</a:t>
            </a:r>
          </a:p>
          <a:p>
            <a:pPr lvl="2">
              <a:lnSpc>
                <a:spcPct val="120000"/>
              </a:lnSpc>
            </a:pPr>
            <a:r>
              <a:rPr lang="fr-BE" sz="1800" dirty="0">
                <a:latin typeface="Avenir Next" panose="020B0503020202020204" pitchFamily="34" charset="0"/>
              </a:rPr>
              <a:t>contexte pour mieux connaître le patient dans son environnement</a:t>
            </a:r>
          </a:p>
          <a:p>
            <a:pPr lvl="1">
              <a:lnSpc>
                <a:spcPct val="120000"/>
              </a:lnSpc>
            </a:pPr>
            <a:r>
              <a:rPr lang="fr-BE" b="1" dirty="0">
                <a:solidFill>
                  <a:srgbClr val="079BB0"/>
                </a:solidFill>
                <a:latin typeface="Avenir Next" panose="020B0503020202020204" pitchFamily="34" charset="0"/>
              </a:rPr>
              <a:t>acceptation inconditionnelle</a:t>
            </a:r>
          </a:p>
        </p:txBody>
      </p:sp>
      <p:pic>
        <p:nvPicPr>
          <p:cNvPr id="13" name="Image 12">
            <a:extLst>
              <a:ext uri="{FF2B5EF4-FFF2-40B4-BE49-F238E27FC236}">
                <a16:creationId xmlns:a16="http://schemas.microsoft.com/office/drawing/2014/main" id="{17AD4A20-BAB4-5440-A90B-DF5E7CC73033}"/>
              </a:ext>
            </a:extLst>
          </p:cNvPr>
          <p:cNvPicPr>
            <a:picLocks noChangeAspect="1"/>
          </p:cNvPicPr>
          <p:nvPr/>
        </p:nvPicPr>
        <p:blipFill>
          <a:blip r:embed="rId3"/>
          <a:stretch>
            <a:fillRect/>
          </a:stretch>
        </p:blipFill>
        <p:spPr>
          <a:xfrm>
            <a:off x="8726130" y="51164"/>
            <a:ext cx="3003643" cy="1488412"/>
          </a:xfrm>
          <a:prstGeom prst="rect">
            <a:avLst/>
          </a:prstGeom>
        </p:spPr>
      </p:pic>
    </p:spTree>
    <p:extLst>
      <p:ext uri="{BB962C8B-B14F-4D97-AF65-F5344CB8AC3E}">
        <p14:creationId xmlns:p14="http://schemas.microsoft.com/office/powerpoint/2010/main" val="181462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4672CDF-816C-014B-B0E1-DF00ABCC1547}"/>
              </a:ext>
            </a:extLst>
          </p:cNvPr>
          <p:cNvSpPr>
            <a:spLocks noGrp="1"/>
          </p:cNvSpPr>
          <p:nvPr>
            <p:ph type="title"/>
          </p:nvPr>
        </p:nvSpPr>
        <p:spPr>
          <a:xfrm>
            <a:off x="257697" y="294539"/>
            <a:ext cx="9895951" cy="1033669"/>
          </a:xfrm>
        </p:spPr>
        <p:txBody>
          <a:bodyPr>
            <a:normAutofit fontScale="90000"/>
          </a:bodyPr>
          <a:lstStyle/>
          <a:p>
            <a:r>
              <a:rPr lang="fr-FR" sz="4000" dirty="0">
                <a:solidFill>
                  <a:srgbClr val="FFFFFF"/>
                </a:solidFill>
                <a:latin typeface="Avenir Next" panose="020B0503020202020204" pitchFamily="34" charset="0"/>
              </a:rPr>
              <a:t>Rôle de l’infirmière professionnelle </a:t>
            </a:r>
            <a:br>
              <a:rPr lang="fr-FR" sz="4000" dirty="0">
                <a:solidFill>
                  <a:srgbClr val="FFFFFF"/>
                </a:solidFill>
                <a:latin typeface="Avenir Next" panose="020B0503020202020204" pitchFamily="34" charset="0"/>
              </a:rPr>
            </a:br>
            <a:r>
              <a:rPr lang="fr-FR" sz="4000" dirty="0">
                <a:solidFill>
                  <a:srgbClr val="FFFFFF"/>
                </a:solidFill>
                <a:latin typeface="Avenir Next" panose="020B0503020202020204" pitchFamily="34" charset="0"/>
              </a:rPr>
              <a:t>(2/3)</a:t>
            </a:r>
          </a:p>
        </p:txBody>
      </p:sp>
      <p:sp>
        <p:nvSpPr>
          <p:cNvPr id="5" name="Espace réservé du contenu 4">
            <a:extLst>
              <a:ext uri="{FF2B5EF4-FFF2-40B4-BE49-F238E27FC236}">
                <a16:creationId xmlns:a16="http://schemas.microsoft.com/office/drawing/2014/main" id="{2ECFD6E1-F168-7A4D-95AD-8FAC648C9532}"/>
              </a:ext>
            </a:extLst>
          </p:cNvPr>
          <p:cNvSpPr>
            <a:spLocks noGrp="1"/>
          </p:cNvSpPr>
          <p:nvPr>
            <p:ph idx="1"/>
          </p:nvPr>
        </p:nvSpPr>
        <p:spPr/>
        <p:txBody>
          <a:bodyPr>
            <a:normAutofit/>
          </a:bodyPr>
          <a:lstStyle/>
          <a:p>
            <a:pPr>
              <a:lnSpc>
                <a:spcPct val="120000"/>
              </a:lnSpc>
            </a:pPr>
            <a:r>
              <a:rPr lang="fr-BE" b="1" dirty="0">
                <a:solidFill>
                  <a:srgbClr val="079BB0"/>
                </a:solidFill>
                <a:latin typeface="Avenir Next" panose="020B0503020202020204" pitchFamily="34" charset="0"/>
              </a:rPr>
              <a:t>le patient avance à son rythme, dans des directions qui lui sont inconnues. </a:t>
            </a:r>
          </a:p>
          <a:p>
            <a:pPr>
              <a:lnSpc>
                <a:spcPct val="120000"/>
              </a:lnSpc>
            </a:pPr>
            <a:r>
              <a:rPr lang="fr-BE" dirty="0">
                <a:latin typeface="Avenir Next" panose="020B0503020202020204" pitchFamily="34" charset="0"/>
              </a:rPr>
              <a:t>confiance dans les capacités de développement du patient : fait preuve de </a:t>
            </a:r>
            <a:r>
              <a:rPr lang="fr-BE" b="1" dirty="0">
                <a:solidFill>
                  <a:srgbClr val="079BB0"/>
                </a:solidFill>
                <a:latin typeface="Avenir Next" panose="020B0503020202020204" pitchFamily="34" charset="0"/>
              </a:rPr>
              <a:t>patience</a:t>
            </a:r>
            <a:r>
              <a:rPr lang="fr-BE" dirty="0">
                <a:latin typeface="Avenir Next" panose="020B0503020202020204" pitchFamily="34" charset="0"/>
              </a:rPr>
              <a:t>, de </a:t>
            </a:r>
            <a:r>
              <a:rPr lang="fr-BE" b="1" dirty="0">
                <a:solidFill>
                  <a:srgbClr val="079BB0"/>
                </a:solidFill>
                <a:latin typeface="Avenir Next" panose="020B0503020202020204" pitchFamily="34" charset="0"/>
              </a:rPr>
              <a:t>courage</a:t>
            </a:r>
            <a:r>
              <a:rPr lang="fr-BE" dirty="0">
                <a:latin typeface="Avenir Next" panose="020B0503020202020204" pitchFamily="34" charset="0"/>
              </a:rPr>
              <a:t> et d’</a:t>
            </a:r>
            <a:r>
              <a:rPr lang="fr-BE" b="1" dirty="0">
                <a:solidFill>
                  <a:srgbClr val="079BB0"/>
                </a:solidFill>
                <a:latin typeface="Avenir Next" panose="020B0503020202020204" pitchFamily="34" charset="0"/>
              </a:rPr>
              <a:t>espoir</a:t>
            </a:r>
            <a:r>
              <a:rPr lang="fr-BE" dirty="0">
                <a:latin typeface="Avenir Next" panose="020B0503020202020204" pitchFamily="34" charset="0"/>
              </a:rPr>
              <a:t>.  </a:t>
            </a:r>
          </a:p>
          <a:p>
            <a:pPr>
              <a:lnSpc>
                <a:spcPct val="120000"/>
              </a:lnSpc>
            </a:pPr>
            <a:r>
              <a:rPr lang="fr-BE" b="1" dirty="0">
                <a:solidFill>
                  <a:srgbClr val="079BB0"/>
                </a:solidFill>
                <a:latin typeface="Avenir Next" panose="020B0503020202020204" pitchFamily="34" charset="0"/>
              </a:rPr>
              <a:t>attachement professionnel </a:t>
            </a:r>
          </a:p>
          <a:p>
            <a:pPr>
              <a:lnSpc>
                <a:spcPct val="120000"/>
              </a:lnSpc>
            </a:pPr>
            <a:r>
              <a:rPr lang="fr-BE" dirty="0">
                <a:latin typeface="Avenir Next" panose="020B0503020202020204" pitchFamily="34" charset="0"/>
              </a:rPr>
              <a:t>convient </a:t>
            </a:r>
            <a:r>
              <a:rPr lang="fr-BE" b="1" dirty="0">
                <a:solidFill>
                  <a:srgbClr val="079BB0"/>
                </a:solidFill>
                <a:latin typeface="Avenir Next" panose="020B0503020202020204" pitchFamily="34" charset="0"/>
              </a:rPr>
              <a:t>avec lui des soins adaptés à sa personne </a:t>
            </a:r>
          </a:p>
          <a:p>
            <a:pPr>
              <a:lnSpc>
                <a:spcPct val="120000"/>
              </a:lnSpc>
            </a:pPr>
            <a:r>
              <a:rPr lang="fr-BE" dirty="0">
                <a:latin typeface="Avenir Next" panose="020B0503020202020204" pitchFamily="34" charset="0"/>
              </a:rPr>
              <a:t>compétences </a:t>
            </a:r>
            <a:r>
              <a:rPr lang="fr-BE" b="1" dirty="0">
                <a:solidFill>
                  <a:srgbClr val="079BB0"/>
                </a:solidFill>
                <a:latin typeface="Avenir Next" panose="020B0503020202020204" pitchFamily="34" charset="0"/>
              </a:rPr>
              <a:t>sur le plan technique comme sur le plan relationnel</a:t>
            </a:r>
            <a:endParaRPr lang="fr-BE" dirty="0">
              <a:latin typeface="Avenir Next" panose="020B0503020202020204" pitchFamily="34" charset="0"/>
            </a:endParaRPr>
          </a:p>
        </p:txBody>
      </p:sp>
      <p:pic>
        <p:nvPicPr>
          <p:cNvPr id="13" name="Image 12">
            <a:extLst>
              <a:ext uri="{FF2B5EF4-FFF2-40B4-BE49-F238E27FC236}">
                <a16:creationId xmlns:a16="http://schemas.microsoft.com/office/drawing/2014/main" id="{17AD4A20-BAB4-5440-A90B-DF5E7CC73033}"/>
              </a:ext>
            </a:extLst>
          </p:cNvPr>
          <p:cNvPicPr>
            <a:picLocks noChangeAspect="1"/>
          </p:cNvPicPr>
          <p:nvPr/>
        </p:nvPicPr>
        <p:blipFill>
          <a:blip r:embed="rId3"/>
          <a:stretch>
            <a:fillRect/>
          </a:stretch>
        </p:blipFill>
        <p:spPr>
          <a:xfrm>
            <a:off x="8726130" y="51164"/>
            <a:ext cx="3003643" cy="1488412"/>
          </a:xfrm>
          <a:prstGeom prst="rect">
            <a:avLst/>
          </a:prstGeom>
        </p:spPr>
      </p:pic>
    </p:spTree>
    <p:extLst>
      <p:ext uri="{BB962C8B-B14F-4D97-AF65-F5344CB8AC3E}">
        <p14:creationId xmlns:p14="http://schemas.microsoft.com/office/powerpoint/2010/main" val="300586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4672CDF-816C-014B-B0E1-DF00ABCC1547}"/>
              </a:ext>
            </a:extLst>
          </p:cNvPr>
          <p:cNvSpPr>
            <a:spLocks noGrp="1"/>
          </p:cNvSpPr>
          <p:nvPr>
            <p:ph type="title"/>
          </p:nvPr>
        </p:nvSpPr>
        <p:spPr>
          <a:xfrm>
            <a:off x="257697" y="294539"/>
            <a:ext cx="9895951" cy="1033669"/>
          </a:xfrm>
        </p:spPr>
        <p:txBody>
          <a:bodyPr>
            <a:normAutofit fontScale="90000"/>
          </a:bodyPr>
          <a:lstStyle/>
          <a:p>
            <a:r>
              <a:rPr lang="fr-FR" sz="4000" dirty="0">
                <a:solidFill>
                  <a:srgbClr val="FFFFFF"/>
                </a:solidFill>
                <a:latin typeface="Avenir Next" panose="020B0503020202020204" pitchFamily="34" charset="0"/>
              </a:rPr>
              <a:t>Rôle de l’infirmière professionnelle </a:t>
            </a:r>
            <a:br>
              <a:rPr lang="fr-FR" sz="4000" dirty="0">
                <a:solidFill>
                  <a:srgbClr val="FFFFFF"/>
                </a:solidFill>
                <a:latin typeface="Avenir Next" panose="020B0503020202020204" pitchFamily="34" charset="0"/>
              </a:rPr>
            </a:br>
            <a:r>
              <a:rPr lang="fr-FR" sz="4000" dirty="0">
                <a:solidFill>
                  <a:srgbClr val="FFFFFF"/>
                </a:solidFill>
                <a:latin typeface="Avenir Next" panose="020B0503020202020204" pitchFamily="34" charset="0"/>
              </a:rPr>
              <a:t>(3/3)</a:t>
            </a:r>
          </a:p>
        </p:txBody>
      </p:sp>
      <p:sp>
        <p:nvSpPr>
          <p:cNvPr id="5" name="Espace réservé du contenu 4">
            <a:extLst>
              <a:ext uri="{FF2B5EF4-FFF2-40B4-BE49-F238E27FC236}">
                <a16:creationId xmlns:a16="http://schemas.microsoft.com/office/drawing/2014/main" id="{2ECFD6E1-F168-7A4D-95AD-8FAC648C9532}"/>
              </a:ext>
            </a:extLst>
          </p:cNvPr>
          <p:cNvSpPr>
            <a:spLocks noGrp="1"/>
          </p:cNvSpPr>
          <p:nvPr>
            <p:ph idx="1"/>
          </p:nvPr>
        </p:nvSpPr>
        <p:spPr/>
        <p:txBody>
          <a:bodyPr>
            <a:normAutofit/>
          </a:bodyPr>
          <a:lstStyle/>
          <a:p>
            <a:pPr>
              <a:lnSpc>
                <a:spcPct val="120000"/>
              </a:lnSpc>
            </a:pPr>
            <a:r>
              <a:rPr lang="fr-BE" b="1" dirty="0">
                <a:solidFill>
                  <a:srgbClr val="079BB0"/>
                </a:solidFill>
                <a:latin typeface="Avenir Next" panose="020B0503020202020204" pitchFamily="34" charset="0"/>
              </a:rPr>
              <a:t>attention particulière pour les proches du patient</a:t>
            </a:r>
          </a:p>
          <a:p>
            <a:pPr>
              <a:lnSpc>
                <a:spcPct val="120000"/>
              </a:lnSpc>
            </a:pPr>
            <a:r>
              <a:rPr lang="fr-BE" dirty="0">
                <a:latin typeface="Avenir Next" panose="020B0503020202020204" pitchFamily="34" charset="0"/>
              </a:rPr>
              <a:t>proposer un </a:t>
            </a:r>
            <a:r>
              <a:rPr lang="fr-BE" b="1" dirty="0">
                <a:solidFill>
                  <a:srgbClr val="079BB0"/>
                </a:solidFill>
                <a:latin typeface="Avenir Next" panose="020B0503020202020204" pitchFamily="34" charset="0"/>
              </a:rPr>
              <a:t>accompagnement personnalisé</a:t>
            </a:r>
            <a:r>
              <a:rPr lang="fr-BE" dirty="0">
                <a:latin typeface="Avenir Next" panose="020B0503020202020204" pitchFamily="34" charset="0"/>
              </a:rPr>
              <a:t>, distinct de celui proposé au patient et adapté à leur propre expérience.</a:t>
            </a:r>
          </a:p>
        </p:txBody>
      </p:sp>
      <p:pic>
        <p:nvPicPr>
          <p:cNvPr id="13" name="Image 12">
            <a:extLst>
              <a:ext uri="{FF2B5EF4-FFF2-40B4-BE49-F238E27FC236}">
                <a16:creationId xmlns:a16="http://schemas.microsoft.com/office/drawing/2014/main" id="{17AD4A20-BAB4-5440-A90B-DF5E7CC73033}"/>
              </a:ext>
            </a:extLst>
          </p:cNvPr>
          <p:cNvPicPr>
            <a:picLocks noChangeAspect="1"/>
          </p:cNvPicPr>
          <p:nvPr/>
        </p:nvPicPr>
        <p:blipFill>
          <a:blip r:embed="rId3"/>
          <a:stretch>
            <a:fillRect/>
          </a:stretch>
        </p:blipFill>
        <p:spPr>
          <a:xfrm>
            <a:off x="8726130" y="51164"/>
            <a:ext cx="3003643" cy="1488412"/>
          </a:xfrm>
          <a:prstGeom prst="rect">
            <a:avLst/>
          </a:prstGeom>
        </p:spPr>
      </p:pic>
    </p:spTree>
    <p:extLst>
      <p:ext uri="{BB962C8B-B14F-4D97-AF65-F5344CB8AC3E}">
        <p14:creationId xmlns:p14="http://schemas.microsoft.com/office/powerpoint/2010/main" val="242391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F26D1F2-82DD-5A41-8E22-1AB7A84171EB}"/>
              </a:ext>
            </a:extLst>
          </p:cNvPr>
          <p:cNvSpPr>
            <a:spLocks noGrp="1"/>
          </p:cNvSpPr>
          <p:nvPr>
            <p:ph type="title"/>
          </p:nvPr>
        </p:nvSpPr>
        <p:spPr>
          <a:xfrm>
            <a:off x="257698" y="303741"/>
            <a:ext cx="8316956" cy="1033669"/>
          </a:xfrm>
        </p:spPr>
        <p:txBody>
          <a:bodyPr>
            <a:normAutofit/>
          </a:bodyPr>
          <a:lstStyle/>
          <a:p>
            <a:r>
              <a:rPr lang="fr-FR" sz="4000" dirty="0">
                <a:solidFill>
                  <a:srgbClr val="FFFFFF"/>
                </a:solidFill>
                <a:latin typeface="Avenir Next" panose="020B0503020202020204" pitchFamily="34" charset="0"/>
              </a:rPr>
              <a:t>Façon de considérer la personne</a:t>
            </a:r>
          </a:p>
        </p:txBody>
      </p:sp>
      <p:pic>
        <p:nvPicPr>
          <p:cNvPr id="13" name="Image 12">
            <a:extLst>
              <a:ext uri="{FF2B5EF4-FFF2-40B4-BE49-F238E27FC236}">
                <a16:creationId xmlns:a16="http://schemas.microsoft.com/office/drawing/2014/main" id="{29572C7A-AD71-A94C-A2E1-88DD6D78B654}"/>
              </a:ext>
            </a:extLst>
          </p:cNvPr>
          <p:cNvPicPr>
            <a:picLocks noChangeAspect="1"/>
          </p:cNvPicPr>
          <p:nvPr/>
        </p:nvPicPr>
        <p:blipFill>
          <a:blip r:embed="rId3"/>
          <a:stretch>
            <a:fillRect/>
          </a:stretch>
        </p:blipFill>
        <p:spPr>
          <a:xfrm>
            <a:off x="8726130" y="51164"/>
            <a:ext cx="3003643" cy="1488412"/>
          </a:xfrm>
          <a:prstGeom prst="rect">
            <a:avLst/>
          </a:prstGeom>
        </p:spPr>
      </p:pic>
      <p:sp>
        <p:nvSpPr>
          <p:cNvPr id="8" name="Espace réservé du contenu 7">
            <a:extLst>
              <a:ext uri="{FF2B5EF4-FFF2-40B4-BE49-F238E27FC236}">
                <a16:creationId xmlns:a16="http://schemas.microsoft.com/office/drawing/2014/main" id="{F8F59B5E-3EF0-D646-AD63-3DBFD75913DF}"/>
              </a:ext>
            </a:extLst>
          </p:cNvPr>
          <p:cNvSpPr>
            <a:spLocks noGrp="1"/>
          </p:cNvSpPr>
          <p:nvPr>
            <p:ph idx="1"/>
          </p:nvPr>
        </p:nvSpPr>
        <p:spPr/>
        <p:txBody>
          <a:bodyPr>
            <a:normAutofit fontScale="92500"/>
          </a:bodyPr>
          <a:lstStyle/>
          <a:p>
            <a:r>
              <a:rPr lang="fr-BE" dirty="0">
                <a:latin typeface="Avenir Next" panose="020B0503020202020204" pitchFamily="34" charset="0"/>
              </a:rPr>
              <a:t>patient = </a:t>
            </a:r>
            <a:r>
              <a:rPr lang="fr-BE" b="1" dirty="0">
                <a:solidFill>
                  <a:srgbClr val="079BB0"/>
                </a:solidFill>
                <a:latin typeface="Avenir Next" panose="020B0503020202020204" pitchFamily="34" charset="0"/>
              </a:rPr>
              <a:t>partenaire de ses soins</a:t>
            </a:r>
          </a:p>
          <a:p>
            <a:r>
              <a:rPr lang="fr-BE" b="1" dirty="0">
                <a:solidFill>
                  <a:srgbClr val="079BB0"/>
                </a:solidFill>
                <a:latin typeface="Avenir Next" panose="020B0503020202020204" pitchFamily="34" charset="0"/>
              </a:rPr>
              <a:t>complémentarité des savoirs </a:t>
            </a:r>
            <a:r>
              <a:rPr lang="fr-BE" dirty="0">
                <a:latin typeface="Avenir Next" panose="020B0503020202020204" pitchFamily="34" charset="0"/>
              </a:rPr>
              <a:t>des professionnels de santé et des patients</a:t>
            </a:r>
          </a:p>
          <a:p>
            <a:r>
              <a:rPr lang="fr-BE" dirty="0">
                <a:latin typeface="Avenir Next" panose="020B0503020202020204" pitchFamily="34" charset="0"/>
              </a:rPr>
              <a:t>dialogue entre infirmière et patient : </a:t>
            </a:r>
            <a:r>
              <a:rPr lang="fr-BE" b="1" dirty="0" err="1">
                <a:solidFill>
                  <a:srgbClr val="079BB0"/>
                </a:solidFill>
                <a:latin typeface="Avenir Next" panose="020B0503020202020204" pitchFamily="34" charset="0"/>
              </a:rPr>
              <a:t>coapprentissages</a:t>
            </a:r>
            <a:endParaRPr lang="fr-BE" b="1" dirty="0">
              <a:solidFill>
                <a:srgbClr val="079BB0"/>
              </a:solidFill>
              <a:latin typeface="Avenir Next" panose="020B0503020202020204" pitchFamily="34" charset="0"/>
            </a:endParaRPr>
          </a:p>
          <a:p>
            <a:r>
              <a:rPr lang="fr-BE" dirty="0">
                <a:latin typeface="Avenir Next" panose="020B0503020202020204" pitchFamily="34" charset="0"/>
              </a:rPr>
              <a:t>chaque situation de soin est </a:t>
            </a:r>
            <a:r>
              <a:rPr lang="fr-BE" b="1" dirty="0">
                <a:solidFill>
                  <a:srgbClr val="079BB0"/>
                </a:solidFill>
                <a:latin typeface="Avenir Next" panose="020B0503020202020204" pitchFamily="34" charset="0"/>
              </a:rPr>
              <a:t>singulière </a:t>
            </a:r>
          </a:p>
          <a:p>
            <a:r>
              <a:rPr lang="fr-BE" dirty="0">
                <a:latin typeface="Avenir Next" panose="020B0503020202020204" pitchFamily="34" charset="0"/>
              </a:rPr>
              <a:t>logique de </a:t>
            </a:r>
            <a:r>
              <a:rPr lang="fr-BE" b="1" dirty="0">
                <a:solidFill>
                  <a:srgbClr val="079BB0"/>
                </a:solidFill>
                <a:latin typeface="Avenir Next" panose="020B0503020202020204" pitchFamily="34" charset="0"/>
              </a:rPr>
              <a:t>concertation </a:t>
            </a:r>
            <a:r>
              <a:rPr lang="fr-BE" dirty="0">
                <a:latin typeface="Avenir Next" panose="020B0503020202020204" pitchFamily="34" charset="0"/>
              </a:rPr>
              <a:t>: dialogue à propos de tout ce qui parait pertinent pour l’une et l’autre partie</a:t>
            </a:r>
          </a:p>
          <a:p>
            <a:r>
              <a:rPr lang="fr-BE" b="1" dirty="0">
                <a:solidFill>
                  <a:srgbClr val="079BB0"/>
                </a:solidFill>
                <a:latin typeface="Avenir Next" panose="020B0503020202020204" pitchFamily="34" charset="0"/>
              </a:rPr>
              <a:t>décision finale : appartient au patient </a:t>
            </a:r>
          </a:p>
          <a:p>
            <a:pPr lvl="1"/>
            <a:r>
              <a:rPr lang="fr-BE" dirty="0" err="1">
                <a:latin typeface="Avenir Next" panose="020B0503020202020204" pitchFamily="34" charset="0"/>
              </a:rPr>
              <a:t>p.r</a:t>
            </a:r>
            <a:r>
              <a:rPr lang="fr-BE" dirty="0">
                <a:latin typeface="Avenir Next" panose="020B0503020202020204" pitchFamily="34" charset="0"/>
              </a:rPr>
              <a:t>. interventions à mettre en œuvre et à leurs modalités</a:t>
            </a:r>
          </a:p>
          <a:p>
            <a:pPr lvl="1"/>
            <a:r>
              <a:rPr lang="fr-BE" dirty="0">
                <a:latin typeface="Avenir Next" panose="020B0503020202020204" pitchFamily="34" charset="0"/>
              </a:rPr>
              <a:t>coconstruction d’un projet de soins personnalisé respectueux du projet de vie du patient.</a:t>
            </a:r>
          </a:p>
        </p:txBody>
      </p:sp>
    </p:spTree>
    <p:extLst>
      <p:ext uri="{BB962C8B-B14F-4D97-AF65-F5344CB8AC3E}">
        <p14:creationId xmlns:p14="http://schemas.microsoft.com/office/powerpoint/2010/main" val="356849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F0A604E4-7307-451C-93BE-F1F7E1BF3B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7F3A0AA-35E5-4085-942B-7378390306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02F5C38-C747-4173-ABBF-656E39E82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37EECFC-A684-4391-AE85-4CDAF5565F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F26D1F2-82DD-5A41-8E22-1AB7A84171EB}"/>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4000" kern="1200">
                <a:solidFill>
                  <a:srgbClr val="FFFFFF"/>
                </a:solidFill>
                <a:latin typeface="Avenir Next" panose="020B0503020202020204" pitchFamily="34" charset="0"/>
              </a:rPr>
              <a:t>Partenariat patient</a:t>
            </a:r>
          </a:p>
        </p:txBody>
      </p:sp>
      <p:pic>
        <p:nvPicPr>
          <p:cNvPr id="6" name="Espace réservé du contenu 5">
            <a:extLst>
              <a:ext uri="{FF2B5EF4-FFF2-40B4-BE49-F238E27FC236}">
                <a16:creationId xmlns:a16="http://schemas.microsoft.com/office/drawing/2014/main" id="{EC0B637D-41EA-D940-AD83-A1778AD9C578}"/>
              </a:ext>
            </a:extLst>
          </p:cNvPr>
          <p:cNvPicPr>
            <a:picLocks noGrp="1" noChangeAspect="1"/>
          </p:cNvPicPr>
          <p:nvPr>
            <p:ph idx="1"/>
          </p:nvPr>
        </p:nvPicPr>
        <p:blipFill rotWithShape="1">
          <a:blip r:embed="rId3"/>
          <a:srcRect b="21229"/>
          <a:stretch/>
        </p:blipFill>
        <p:spPr>
          <a:xfrm>
            <a:off x="1416205" y="164556"/>
            <a:ext cx="9288965" cy="5177384"/>
          </a:xfrm>
          <a:prstGeom prst="rect">
            <a:avLst/>
          </a:prstGeom>
        </p:spPr>
      </p:pic>
    </p:spTree>
    <p:extLst>
      <p:ext uri="{BB962C8B-B14F-4D97-AF65-F5344CB8AC3E}">
        <p14:creationId xmlns:p14="http://schemas.microsoft.com/office/powerpoint/2010/main" val="922246916"/>
      </p:ext>
    </p:extLst>
  </p:cSld>
  <p:clrMapOvr>
    <a:masterClrMapping/>
  </p:clrMapOvr>
  <p:extLst>
    <p:ext uri="{6950BFC3-D8DA-4A85-94F7-54DA5524770B}">
      <p188:commentRel xmlns="" xmlns:p188="http://schemas.microsoft.com/office/powerpoint/2018/8/main" r:id="rId4"/>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6AE3B2B-2B04-584E-9C73-8EB89A1883ED}"/>
              </a:ext>
            </a:extLst>
          </p:cNvPr>
          <p:cNvSpPr>
            <a:spLocks noGrp="1"/>
          </p:cNvSpPr>
          <p:nvPr>
            <p:ph type="title"/>
          </p:nvPr>
        </p:nvSpPr>
        <p:spPr>
          <a:xfrm>
            <a:off x="257699" y="253679"/>
            <a:ext cx="7632268" cy="1033669"/>
          </a:xfrm>
        </p:spPr>
        <p:txBody>
          <a:bodyPr>
            <a:normAutofit/>
          </a:bodyPr>
          <a:lstStyle/>
          <a:p>
            <a:r>
              <a:rPr lang="fr-BE" sz="3400" dirty="0">
                <a:solidFill>
                  <a:srgbClr val="FFFFFF"/>
                </a:solidFill>
                <a:latin typeface="Avenir Next" panose="020B0503020202020204" pitchFamily="34" charset="0"/>
              </a:rPr>
              <a:t>Façon dont sont menées les interventions infirmières (1/2)</a:t>
            </a:r>
            <a:endParaRPr lang="fr-FR" sz="3400" dirty="0">
              <a:solidFill>
                <a:srgbClr val="FFFFFF"/>
              </a:solidFill>
              <a:latin typeface="Avenir Next" panose="020B0503020202020204" pitchFamily="34" charset="0"/>
            </a:endParaRPr>
          </a:p>
        </p:txBody>
      </p:sp>
      <p:sp>
        <p:nvSpPr>
          <p:cNvPr id="3" name="Espace réservé du contenu 2">
            <a:extLst>
              <a:ext uri="{FF2B5EF4-FFF2-40B4-BE49-F238E27FC236}">
                <a16:creationId xmlns:a16="http://schemas.microsoft.com/office/drawing/2014/main" id="{A7D8C3CD-34A6-AC49-98D2-74E19B368F92}"/>
              </a:ext>
            </a:extLst>
          </p:cNvPr>
          <p:cNvSpPr>
            <a:spLocks noGrp="1"/>
          </p:cNvSpPr>
          <p:nvPr>
            <p:ph idx="1"/>
          </p:nvPr>
        </p:nvSpPr>
        <p:spPr>
          <a:xfrm>
            <a:off x="429617" y="1891970"/>
            <a:ext cx="11300155" cy="4671492"/>
          </a:xfrm>
        </p:spPr>
        <p:txBody>
          <a:bodyPr anchor="ctr">
            <a:normAutofit/>
          </a:bodyPr>
          <a:lstStyle/>
          <a:p>
            <a:r>
              <a:rPr lang="fr-BE" b="1" dirty="0">
                <a:solidFill>
                  <a:srgbClr val="079BB0"/>
                </a:solidFill>
                <a:latin typeface="Avenir Next" panose="020B0503020202020204" pitchFamily="34" charset="0"/>
              </a:rPr>
              <a:t>projet de vie du patient </a:t>
            </a:r>
          </a:p>
          <a:p>
            <a:pPr lvl="1"/>
            <a:r>
              <a:rPr lang="fr-BE" dirty="0">
                <a:latin typeface="Avenir Next" panose="020B0503020202020204" pitchFamily="34" charset="0"/>
              </a:rPr>
              <a:t>oriente ses choix, ses attitudes et ses comportements. </a:t>
            </a:r>
          </a:p>
          <a:p>
            <a:pPr lvl="1"/>
            <a:r>
              <a:rPr lang="fr-BE" dirty="0">
                <a:latin typeface="Avenir Next" panose="020B0503020202020204" pitchFamily="34" charset="0"/>
              </a:rPr>
              <a:t>source de motivation pour les décisions qu’il prendra. </a:t>
            </a:r>
          </a:p>
          <a:p>
            <a:pPr lvl="1"/>
            <a:r>
              <a:rPr lang="fr-BE" dirty="0">
                <a:latin typeface="Avenir Next" panose="020B0503020202020204" pitchFamily="34" charset="0"/>
              </a:rPr>
              <a:t>le patient s’y réfère quand il s’agit de donner du sens à son parcours de vie en santé ou avec sa maladie</a:t>
            </a:r>
          </a:p>
          <a:p>
            <a:r>
              <a:rPr lang="fr-BE" dirty="0">
                <a:latin typeface="Avenir Next" panose="020B0503020202020204" pitchFamily="34" charset="0"/>
              </a:rPr>
              <a:t>infirmière &amp; patient </a:t>
            </a:r>
            <a:r>
              <a:rPr lang="fr-BE" b="1" dirty="0">
                <a:solidFill>
                  <a:srgbClr val="079BB0"/>
                </a:solidFill>
                <a:latin typeface="Avenir Next" panose="020B0503020202020204" pitchFamily="34" charset="0"/>
              </a:rPr>
              <a:t>cheminent ensemble </a:t>
            </a:r>
            <a:r>
              <a:rPr lang="fr-BE" dirty="0">
                <a:latin typeface="Avenir Next" panose="020B0503020202020204" pitchFamily="34" charset="0"/>
              </a:rPr>
              <a:t>:</a:t>
            </a:r>
          </a:p>
          <a:p>
            <a:pPr lvl="1"/>
            <a:r>
              <a:rPr lang="fr-BE" dirty="0">
                <a:latin typeface="Avenir Next" panose="020B0503020202020204" pitchFamily="34" charset="0"/>
              </a:rPr>
              <a:t>1/ </a:t>
            </a:r>
            <a:r>
              <a:rPr lang="fr-BE" b="1" dirty="0">
                <a:solidFill>
                  <a:srgbClr val="079BB0"/>
                </a:solidFill>
                <a:latin typeface="Avenir Next" panose="020B0503020202020204" pitchFamily="34" charset="0"/>
              </a:rPr>
              <a:t>conduire</a:t>
            </a:r>
            <a:r>
              <a:rPr lang="fr-BE" dirty="0">
                <a:latin typeface="Avenir Next" panose="020B0503020202020204" pitchFamily="34" charset="0"/>
              </a:rPr>
              <a:t> le patient : développer ses connaissances et ses compétences</a:t>
            </a:r>
          </a:p>
          <a:p>
            <a:pPr lvl="1"/>
            <a:r>
              <a:rPr lang="fr-BE" dirty="0">
                <a:latin typeface="Avenir Next" panose="020B0503020202020204" pitchFamily="34" charset="0"/>
              </a:rPr>
              <a:t>2/ le</a:t>
            </a:r>
            <a:r>
              <a:rPr lang="fr-BE" b="1" dirty="0">
                <a:solidFill>
                  <a:srgbClr val="079BB0"/>
                </a:solidFill>
                <a:latin typeface="Avenir Next" panose="020B0503020202020204" pitchFamily="34" charset="0"/>
              </a:rPr>
              <a:t> guider </a:t>
            </a:r>
            <a:r>
              <a:rPr lang="fr-BE" dirty="0">
                <a:latin typeface="Avenir Next" panose="020B0503020202020204" pitchFamily="34" charset="0"/>
              </a:rPr>
              <a:t>: orientations à prendre</a:t>
            </a:r>
          </a:p>
          <a:p>
            <a:pPr lvl="1"/>
            <a:r>
              <a:rPr lang="fr-BE" dirty="0">
                <a:latin typeface="Avenir Next" panose="020B0503020202020204" pitchFamily="34" charset="0"/>
              </a:rPr>
              <a:t>3/ l’</a:t>
            </a:r>
            <a:r>
              <a:rPr lang="fr-BE" b="1" dirty="0">
                <a:solidFill>
                  <a:srgbClr val="079BB0"/>
                </a:solidFill>
                <a:latin typeface="Avenir Next" panose="020B0503020202020204" pitchFamily="34" charset="0"/>
              </a:rPr>
              <a:t>escorter </a:t>
            </a:r>
            <a:r>
              <a:rPr lang="fr-BE" dirty="0">
                <a:latin typeface="Avenir Next" panose="020B0503020202020204" pitchFamily="34" charset="0"/>
              </a:rPr>
              <a:t>: procurer des ressources complémentaires</a:t>
            </a:r>
          </a:p>
          <a:p>
            <a:r>
              <a:rPr lang="fr-BE" b="1" dirty="0">
                <a:solidFill>
                  <a:srgbClr val="079BB0"/>
                </a:solidFill>
                <a:latin typeface="Avenir Next" panose="020B0503020202020204" pitchFamily="34" charset="0"/>
              </a:rPr>
              <a:t>être là où le patient souhaite qu’elle soit</a:t>
            </a:r>
          </a:p>
        </p:txBody>
      </p:sp>
      <p:pic>
        <p:nvPicPr>
          <p:cNvPr id="15" name="Image 14">
            <a:extLst>
              <a:ext uri="{FF2B5EF4-FFF2-40B4-BE49-F238E27FC236}">
                <a16:creationId xmlns:a16="http://schemas.microsoft.com/office/drawing/2014/main" id="{E25EAB22-8DC6-524D-947A-959549E572BC}"/>
              </a:ext>
            </a:extLst>
          </p:cNvPr>
          <p:cNvPicPr>
            <a:picLocks noChangeAspect="1"/>
          </p:cNvPicPr>
          <p:nvPr/>
        </p:nvPicPr>
        <p:blipFill>
          <a:blip r:embed="rId3"/>
          <a:stretch>
            <a:fillRect/>
          </a:stretch>
        </p:blipFill>
        <p:spPr>
          <a:xfrm>
            <a:off x="8726130" y="51164"/>
            <a:ext cx="3003643" cy="1488412"/>
          </a:xfrm>
          <a:prstGeom prst="rect">
            <a:avLst/>
          </a:prstGeom>
        </p:spPr>
      </p:pic>
    </p:spTree>
    <p:extLst>
      <p:ext uri="{BB962C8B-B14F-4D97-AF65-F5344CB8AC3E}">
        <p14:creationId xmlns:p14="http://schemas.microsoft.com/office/powerpoint/2010/main" val="183346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6AE3B2B-2B04-584E-9C73-8EB89A1883ED}"/>
              </a:ext>
            </a:extLst>
          </p:cNvPr>
          <p:cNvSpPr>
            <a:spLocks noGrp="1"/>
          </p:cNvSpPr>
          <p:nvPr>
            <p:ph type="title"/>
          </p:nvPr>
        </p:nvSpPr>
        <p:spPr>
          <a:xfrm>
            <a:off x="257699" y="253679"/>
            <a:ext cx="7632268" cy="1033669"/>
          </a:xfrm>
        </p:spPr>
        <p:txBody>
          <a:bodyPr>
            <a:normAutofit/>
          </a:bodyPr>
          <a:lstStyle/>
          <a:p>
            <a:r>
              <a:rPr lang="fr-BE" sz="3400" dirty="0">
                <a:solidFill>
                  <a:srgbClr val="FFFFFF"/>
                </a:solidFill>
                <a:latin typeface="Avenir Next" panose="020B0503020202020204" pitchFamily="34" charset="0"/>
              </a:rPr>
              <a:t>Façon dont sont menées les interventions infirmières (2/2)</a:t>
            </a:r>
            <a:endParaRPr lang="fr-FR" sz="3400" dirty="0">
              <a:solidFill>
                <a:srgbClr val="FFFFFF"/>
              </a:solidFill>
              <a:latin typeface="Avenir Next" panose="020B0503020202020204" pitchFamily="34" charset="0"/>
            </a:endParaRPr>
          </a:p>
        </p:txBody>
      </p:sp>
      <p:sp>
        <p:nvSpPr>
          <p:cNvPr id="3" name="Espace réservé du contenu 2">
            <a:extLst>
              <a:ext uri="{FF2B5EF4-FFF2-40B4-BE49-F238E27FC236}">
                <a16:creationId xmlns:a16="http://schemas.microsoft.com/office/drawing/2014/main" id="{A7D8C3CD-34A6-AC49-98D2-74E19B368F92}"/>
              </a:ext>
            </a:extLst>
          </p:cNvPr>
          <p:cNvSpPr>
            <a:spLocks noGrp="1"/>
          </p:cNvSpPr>
          <p:nvPr>
            <p:ph idx="1"/>
          </p:nvPr>
        </p:nvSpPr>
        <p:spPr>
          <a:xfrm>
            <a:off x="429617" y="1891970"/>
            <a:ext cx="11300155" cy="4671492"/>
          </a:xfrm>
        </p:spPr>
        <p:txBody>
          <a:bodyPr anchor="ctr">
            <a:normAutofit/>
          </a:bodyPr>
          <a:lstStyle/>
          <a:p>
            <a:r>
              <a:rPr lang="fr-BE" b="1" dirty="0">
                <a:solidFill>
                  <a:srgbClr val="079BB0"/>
                </a:solidFill>
                <a:latin typeface="Avenir Next" panose="020B0503020202020204" pitchFamily="34" charset="0"/>
              </a:rPr>
              <a:t>compréhension partagée pour parvenir à leur but</a:t>
            </a:r>
          </a:p>
          <a:p>
            <a:pPr lvl="1"/>
            <a:r>
              <a:rPr lang="fr-BE" dirty="0">
                <a:latin typeface="Avenir Next" panose="020B0503020202020204" pitchFamily="34" charset="0"/>
              </a:rPr>
              <a:t>situation</a:t>
            </a:r>
          </a:p>
          <a:p>
            <a:pPr lvl="1"/>
            <a:r>
              <a:rPr lang="fr-BE" dirty="0">
                <a:latin typeface="Avenir Next" panose="020B0503020202020204" pitchFamily="34" charset="0"/>
              </a:rPr>
              <a:t>objectifs à atteindre</a:t>
            </a:r>
          </a:p>
          <a:p>
            <a:pPr lvl="1"/>
            <a:r>
              <a:rPr lang="fr-BE" dirty="0">
                <a:latin typeface="Avenir Next" panose="020B0503020202020204" pitchFamily="34" charset="0"/>
              </a:rPr>
              <a:t>direction générale à emprunter</a:t>
            </a:r>
          </a:p>
          <a:p>
            <a:pPr lvl="1"/>
            <a:r>
              <a:rPr lang="fr-BE" dirty="0">
                <a:latin typeface="Avenir Next" panose="020B0503020202020204" pitchFamily="34" charset="0"/>
              </a:rPr>
              <a:t>rythme à adopter</a:t>
            </a:r>
          </a:p>
          <a:p>
            <a:r>
              <a:rPr lang="fr-BE" b="1" dirty="0">
                <a:solidFill>
                  <a:srgbClr val="079BB0"/>
                </a:solidFill>
                <a:latin typeface="Avenir Next" panose="020B0503020202020204" pitchFamily="34" charset="0"/>
              </a:rPr>
              <a:t>ne pas se substituer au patient</a:t>
            </a:r>
            <a:r>
              <a:rPr lang="fr-BE" dirty="0">
                <a:latin typeface="Avenir Next" panose="020B0503020202020204" pitchFamily="34" charset="0"/>
              </a:rPr>
              <a:t>, qu’il s’agisse de penser, de dire ou de faire à sa place</a:t>
            </a:r>
          </a:p>
          <a:p>
            <a:r>
              <a:rPr lang="fr-BE" dirty="0">
                <a:latin typeface="Avenir Next" panose="020B0503020202020204" pitchFamily="34" charset="0"/>
              </a:rPr>
              <a:t>ne pas proposer d’intervention avant de </a:t>
            </a:r>
            <a:r>
              <a:rPr lang="fr-BE" b="1" dirty="0">
                <a:solidFill>
                  <a:srgbClr val="079BB0"/>
                </a:solidFill>
                <a:latin typeface="Avenir Next" panose="020B0503020202020204" pitchFamily="34" charset="0"/>
              </a:rPr>
              <a:t>s’être entretenu avec le patient</a:t>
            </a:r>
          </a:p>
          <a:p>
            <a:pPr lvl="1"/>
            <a:endParaRPr lang="fr-BE" dirty="0">
              <a:latin typeface="Avenir Next" panose="020B0503020202020204" pitchFamily="34" charset="0"/>
            </a:endParaRPr>
          </a:p>
        </p:txBody>
      </p:sp>
      <p:pic>
        <p:nvPicPr>
          <p:cNvPr id="15" name="Image 14">
            <a:extLst>
              <a:ext uri="{FF2B5EF4-FFF2-40B4-BE49-F238E27FC236}">
                <a16:creationId xmlns:a16="http://schemas.microsoft.com/office/drawing/2014/main" id="{E25EAB22-8DC6-524D-947A-959549E572BC}"/>
              </a:ext>
            </a:extLst>
          </p:cNvPr>
          <p:cNvPicPr>
            <a:picLocks noChangeAspect="1"/>
          </p:cNvPicPr>
          <p:nvPr/>
        </p:nvPicPr>
        <p:blipFill>
          <a:blip r:embed="rId3"/>
          <a:stretch>
            <a:fillRect/>
          </a:stretch>
        </p:blipFill>
        <p:spPr>
          <a:xfrm>
            <a:off x="8726130" y="51164"/>
            <a:ext cx="3003643" cy="1488412"/>
          </a:xfrm>
          <a:prstGeom prst="rect">
            <a:avLst/>
          </a:prstGeom>
        </p:spPr>
      </p:pic>
    </p:spTree>
    <p:extLst>
      <p:ext uri="{BB962C8B-B14F-4D97-AF65-F5344CB8AC3E}">
        <p14:creationId xmlns:p14="http://schemas.microsoft.com/office/powerpoint/2010/main" val="125293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0A604E4-7307-451C-93BE-F1F7E1BF3B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7F3A0AA-35E5-4085-942B-7378390306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2F5C38-C747-4173-ABBF-656E39E82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37EECFC-A684-4391-AE85-4CDAF5565F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BD9206-687A-834E-A521-B35876F693EC}"/>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3700" kern="1200" dirty="0">
                <a:solidFill>
                  <a:srgbClr val="FFFFFF"/>
                </a:solidFill>
                <a:latin typeface="Avenir Next" panose="020B0503020202020204" pitchFamily="34" charset="0"/>
              </a:rPr>
              <a:t>Démarche de </a:t>
            </a:r>
            <a:r>
              <a:rPr lang="en-US" sz="3700" kern="1200" dirty="0" err="1">
                <a:solidFill>
                  <a:srgbClr val="FFFFFF"/>
                </a:solidFill>
                <a:latin typeface="Avenir Next" panose="020B0503020202020204" pitchFamily="34" charset="0"/>
              </a:rPr>
              <a:t>soins</a:t>
            </a:r>
            <a:r>
              <a:rPr lang="en-US" sz="3700" kern="1200" dirty="0">
                <a:solidFill>
                  <a:srgbClr val="FFFFFF"/>
                </a:solidFill>
                <a:latin typeface="Avenir Next" panose="020B0503020202020204" pitchFamily="34" charset="0"/>
              </a:rPr>
              <a:t> </a:t>
            </a:r>
            <a:r>
              <a:rPr lang="en-US" sz="3700" kern="1200" dirty="0" err="1">
                <a:solidFill>
                  <a:srgbClr val="FFFFFF"/>
                </a:solidFill>
                <a:latin typeface="Avenir Next" panose="020B0503020202020204" pitchFamily="34" charset="0"/>
              </a:rPr>
              <a:t>infirmiers</a:t>
            </a:r>
            <a:endParaRPr lang="en-US" sz="3700" kern="1200" dirty="0">
              <a:solidFill>
                <a:srgbClr val="FFFFFF"/>
              </a:solidFill>
              <a:latin typeface="Avenir Next" panose="020B0503020202020204" pitchFamily="34" charset="0"/>
            </a:endParaRPr>
          </a:p>
        </p:txBody>
      </p:sp>
      <p:pic>
        <p:nvPicPr>
          <p:cNvPr id="3" name="Image 2">
            <a:extLst>
              <a:ext uri="{FF2B5EF4-FFF2-40B4-BE49-F238E27FC236}">
                <a16:creationId xmlns:a16="http://schemas.microsoft.com/office/drawing/2014/main" id="{06C7388F-CF89-472F-BB73-86F92F5E6ED7}"/>
              </a:ext>
            </a:extLst>
          </p:cNvPr>
          <p:cNvPicPr>
            <a:picLocks noChangeAspect="1"/>
          </p:cNvPicPr>
          <p:nvPr/>
        </p:nvPicPr>
        <p:blipFill>
          <a:blip r:embed="rId3"/>
          <a:stretch>
            <a:fillRect/>
          </a:stretch>
        </p:blipFill>
        <p:spPr>
          <a:xfrm>
            <a:off x="699714" y="803983"/>
            <a:ext cx="10791279" cy="3557637"/>
          </a:xfrm>
          <a:prstGeom prst="rect">
            <a:avLst/>
          </a:prstGeom>
        </p:spPr>
      </p:pic>
    </p:spTree>
    <p:extLst>
      <p:ext uri="{BB962C8B-B14F-4D97-AF65-F5344CB8AC3E}">
        <p14:creationId xmlns:p14="http://schemas.microsoft.com/office/powerpoint/2010/main" val="6641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ACA5331-FE1D-9447-9AFF-B9D08FA513FD}"/>
              </a:ext>
            </a:extLst>
          </p:cNvPr>
          <p:cNvSpPr/>
          <p:nvPr/>
        </p:nvSpPr>
        <p:spPr>
          <a:xfrm>
            <a:off x="6503158" y="649481"/>
            <a:ext cx="4862447" cy="2495164"/>
          </a:xfrm>
          <a:prstGeom prst="rect">
            <a:avLst/>
          </a:prstGeom>
        </p:spPr>
        <p:txBody>
          <a:bodyPr vert="horz" lIns="91440" tIns="45720" rIns="91440" bIns="45720" rtlCol="0" anchor="ctr">
            <a:normAutofit/>
          </a:bodyPr>
          <a:lstStyle/>
          <a:p>
            <a:r>
              <a:rPr lang="fr-BE" sz="2400" u="sng" dirty="0"/>
              <a:t>Présentation en partie basée</a:t>
            </a:r>
            <a:r>
              <a:rPr lang="fr-BE" sz="2400" dirty="0"/>
              <a:t> sur Lecocq, D., et al (2022). </a:t>
            </a:r>
            <a:r>
              <a:rPr lang="fr-BE" sz="2400" i="1" dirty="0"/>
              <a:t>Le Modèle de Partenariat Humaniste en Santé</a:t>
            </a:r>
            <a:r>
              <a:rPr lang="fr-BE" sz="2400" dirty="0"/>
              <a:t>.</a:t>
            </a:r>
          </a:p>
        </p:txBody>
      </p:sp>
      <p:pic>
        <p:nvPicPr>
          <p:cNvPr id="3" name="Image 2">
            <a:extLst>
              <a:ext uri="{FF2B5EF4-FFF2-40B4-BE49-F238E27FC236}">
                <a16:creationId xmlns:a16="http://schemas.microsoft.com/office/drawing/2014/main" id="{9714922C-3F18-AE6B-9455-F37A8E75450B}"/>
              </a:ext>
            </a:extLst>
          </p:cNvPr>
          <p:cNvPicPr>
            <a:picLocks noChangeAspect="1"/>
          </p:cNvPicPr>
          <p:nvPr/>
        </p:nvPicPr>
        <p:blipFill>
          <a:blip r:embed="rId2"/>
          <a:stretch>
            <a:fillRect/>
          </a:stretch>
        </p:blipFill>
        <p:spPr>
          <a:xfrm>
            <a:off x="741973" y="2386303"/>
            <a:ext cx="3707364" cy="2085393"/>
          </a:xfrm>
          <a:prstGeom prst="rect">
            <a:avLst/>
          </a:prstGeom>
        </p:spPr>
      </p:pic>
      <p:pic>
        <p:nvPicPr>
          <p:cNvPr id="2" name="Image 1">
            <a:extLst>
              <a:ext uri="{FF2B5EF4-FFF2-40B4-BE49-F238E27FC236}">
                <a16:creationId xmlns:a16="http://schemas.microsoft.com/office/drawing/2014/main" id="{30F61D61-F4E4-4037-BEDB-CD25D2E0C6AF}"/>
              </a:ext>
            </a:extLst>
          </p:cNvPr>
          <p:cNvPicPr>
            <a:picLocks noChangeAspect="1"/>
          </p:cNvPicPr>
          <p:nvPr/>
        </p:nvPicPr>
        <p:blipFill>
          <a:blip r:embed="rId3"/>
          <a:stretch>
            <a:fillRect/>
          </a:stretch>
        </p:blipFill>
        <p:spPr>
          <a:xfrm>
            <a:off x="7482468" y="3241435"/>
            <a:ext cx="2967084" cy="29670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2664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36F4A5B-BDCC-F04F-9E0E-3ECDC006E056}"/>
              </a:ext>
            </a:extLst>
          </p:cNvPr>
          <p:cNvSpPr>
            <a:spLocks noGrp="1"/>
          </p:cNvSpPr>
          <p:nvPr>
            <p:ph type="title"/>
          </p:nvPr>
        </p:nvSpPr>
        <p:spPr>
          <a:xfrm>
            <a:off x="309637" y="278535"/>
            <a:ext cx="7710957" cy="1033669"/>
          </a:xfrm>
        </p:spPr>
        <p:txBody>
          <a:bodyPr>
            <a:noAutofit/>
          </a:bodyPr>
          <a:lstStyle/>
          <a:p>
            <a:r>
              <a:rPr lang="fr-BE" sz="3400" dirty="0">
                <a:solidFill>
                  <a:schemeClr val="bg1"/>
                </a:solidFill>
                <a:latin typeface="Avenir Next" panose="020B0503020202020204" pitchFamily="34" charset="0"/>
              </a:rPr>
              <a:t>Effets recherchés par les interventions infirmières</a:t>
            </a:r>
            <a:endParaRPr lang="fr-FR" sz="3400" dirty="0">
              <a:solidFill>
                <a:schemeClr val="bg1"/>
              </a:solidFill>
              <a:latin typeface="Avenir Next" panose="020B0503020202020204" pitchFamily="34" charset="0"/>
            </a:endParaRPr>
          </a:p>
        </p:txBody>
      </p:sp>
      <p:sp>
        <p:nvSpPr>
          <p:cNvPr id="3" name="Espace réservé du contenu 2">
            <a:extLst>
              <a:ext uri="{FF2B5EF4-FFF2-40B4-BE49-F238E27FC236}">
                <a16:creationId xmlns:a16="http://schemas.microsoft.com/office/drawing/2014/main" id="{24369905-4A9F-484F-9D86-CD90EF798BC2}"/>
              </a:ext>
            </a:extLst>
          </p:cNvPr>
          <p:cNvSpPr>
            <a:spLocks noGrp="1"/>
          </p:cNvSpPr>
          <p:nvPr>
            <p:ph idx="1"/>
          </p:nvPr>
        </p:nvSpPr>
        <p:spPr>
          <a:xfrm>
            <a:off x="459350" y="1891970"/>
            <a:ext cx="11270423" cy="4671492"/>
          </a:xfrm>
        </p:spPr>
        <p:txBody>
          <a:bodyPr anchor="ctr">
            <a:normAutofit/>
          </a:bodyPr>
          <a:lstStyle/>
          <a:p>
            <a:r>
              <a:rPr lang="fr-BE" dirty="0">
                <a:latin typeface="Avenir Next" panose="020B0503020202020204" pitchFamily="34" charset="0"/>
              </a:rPr>
              <a:t>effets recherchés par les interventions infirmières : </a:t>
            </a:r>
            <a:r>
              <a:rPr lang="fr-BE" b="1" dirty="0">
                <a:solidFill>
                  <a:srgbClr val="079BB0"/>
                </a:solidFill>
                <a:latin typeface="Avenir Next" panose="020B0503020202020204" pitchFamily="34" charset="0"/>
              </a:rPr>
              <a:t>renforcement du pouvoir d’être et d’agir du patient </a:t>
            </a:r>
            <a:r>
              <a:rPr lang="fr-BE" dirty="0">
                <a:latin typeface="Avenir Next" panose="020B0503020202020204" pitchFamily="34" charset="0"/>
              </a:rPr>
              <a:t>:</a:t>
            </a:r>
          </a:p>
          <a:p>
            <a:pPr lvl="1"/>
            <a:r>
              <a:rPr lang="fr-BE" dirty="0">
                <a:latin typeface="Avenir Next" panose="020B0503020202020204" pitchFamily="34" charset="0"/>
              </a:rPr>
              <a:t>réaliser son projet de vie ou de l’actualiser au plus proche de ses attentes</a:t>
            </a:r>
          </a:p>
          <a:p>
            <a:pPr lvl="1"/>
            <a:r>
              <a:rPr lang="fr-BE" dirty="0">
                <a:latin typeface="Avenir Next" panose="020B0503020202020204" pitchFamily="34" charset="0"/>
              </a:rPr>
              <a:t>sentiment de mieux-être</a:t>
            </a:r>
          </a:p>
          <a:p>
            <a:pPr lvl="1"/>
            <a:r>
              <a:rPr lang="fr-BE" dirty="0">
                <a:latin typeface="Avenir Next" panose="020B0503020202020204" pitchFamily="34" charset="0"/>
              </a:rPr>
              <a:t>sentiment d’intégrité en santé</a:t>
            </a:r>
          </a:p>
          <a:p>
            <a:r>
              <a:rPr lang="fr-BE" b="1" dirty="0">
                <a:solidFill>
                  <a:srgbClr val="079BB0"/>
                </a:solidFill>
                <a:latin typeface="Avenir Next" panose="020B0503020202020204" pitchFamily="34" charset="0"/>
              </a:rPr>
              <a:t>effets positifs de l’accompagnement sur l’infirmière </a:t>
            </a:r>
          </a:p>
          <a:p>
            <a:pPr lvl="1"/>
            <a:r>
              <a:rPr lang="fr-BE" dirty="0">
                <a:latin typeface="Avenir Next" panose="020B0503020202020204" pitchFamily="34" charset="0"/>
              </a:rPr>
              <a:t>sens à ses interventions </a:t>
            </a:r>
          </a:p>
          <a:p>
            <a:pPr lvl="1"/>
            <a:r>
              <a:rPr lang="fr-BE" dirty="0">
                <a:latin typeface="Avenir Next" panose="020B0503020202020204" pitchFamily="34" charset="0"/>
              </a:rPr>
              <a:t>mieux-être psychologique </a:t>
            </a:r>
          </a:p>
          <a:p>
            <a:pPr lvl="1"/>
            <a:r>
              <a:rPr lang="fr-BE" dirty="0">
                <a:latin typeface="Avenir Next" panose="020B0503020202020204" pitchFamily="34" charset="0"/>
              </a:rPr>
              <a:t>satisfaction par rapport à sa qualité de vie au travail</a:t>
            </a:r>
          </a:p>
        </p:txBody>
      </p:sp>
      <p:pic>
        <p:nvPicPr>
          <p:cNvPr id="13" name="Image 12">
            <a:extLst>
              <a:ext uri="{FF2B5EF4-FFF2-40B4-BE49-F238E27FC236}">
                <a16:creationId xmlns:a16="http://schemas.microsoft.com/office/drawing/2014/main" id="{E85AFCE7-58D5-A047-B22A-7018A493A382}"/>
              </a:ext>
            </a:extLst>
          </p:cNvPr>
          <p:cNvPicPr>
            <a:picLocks noChangeAspect="1"/>
          </p:cNvPicPr>
          <p:nvPr/>
        </p:nvPicPr>
        <p:blipFill>
          <a:blip r:embed="rId3"/>
          <a:stretch>
            <a:fillRect/>
          </a:stretch>
        </p:blipFill>
        <p:spPr>
          <a:xfrm>
            <a:off x="8726130" y="51164"/>
            <a:ext cx="3003643" cy="1488412"/>
          </a:xfrm>
          <a:prstGeom prst="rect">
            <a:avLst/>
          </a:prstGeom>
        </p:spPr>
      </p:pic>
    </p:spTree>
    <p:extLst>
      <p:ext uri="{BB962C8B-B14F-4D97-AF65-F5344CB8AC3E}">
        <p14:creationId xmlns:p14="http://schemas.microsoft.com/office/powerpoint/2010/main" val="1562523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B71F04-D7F8-438D-AF18-4DB88AC4EC6B}"/>
              </a:ext>
            </a:extLst>
          </p:cNvPr>
          <p:cNvSpPr>
            <a:spLocks noGrp="1"/>
          </p:cNvSpPr>
          <p:nvPr>
            <p:ph type="title"/>
          </p:nvPr>
        </p:nvSpPr>
        <p:spPr>
          <a:xfrm>
            <a:off x="570571" y="365125"/>
            <a:ext cx="10515600" cy="1325563"/>
          </a:xfrm>
        </p:spPr>
        <p:txBody>
          <a:bodyPr>
            <a:normAutofit/>
          </a:bodyPr>
          <a:lstStyle/>
          <a:p>
            <a:pPr algn="ctr"/>
            <a:r>
              <a:rPr lang="fr-BE" sz="4800" b="1" dirty="0">
                <a:solidFill>
                  <a:srgbClr val="002060"/>
                </a:solidFill>
                <a:effectLst>
                  <a:outerShdw blurRad="38100" dist="38100" dir="2700000" algn="tl">
                    <a:srgbClr val="000000">
                      <a:alpha val="43137"/>
                    </a:srgbClr>
                  </a:outerShdw>
                </a:effectLst>
              </a:rPr>
              <a:t>En pratique à l’hôpital Erasme (JD)</a:t>
            </a:r>
          </a:p>
        </p:txBody>
      </p:sp>
      <p:sp>
        <p:nvSpPr>
          <p:cNvPr id="3" name="Espace réservé du contenu 2">
            <a:extLst>
              <a:ext uri="{FF2B5EF4-FFF2-40B4-BE49-F238E27FC236}">
                <a16:creationId xmlns:a16="http://schemas.microsoft.com/office/drawing/2014/main" id="{8CEDA705-6AA2-43E5-802D-7D21E841F64C}"/>
              </a:ext>
            </a:extLst>
          </p:cNvPr>
          <p:cNvSpPr>
            <a:spLocks noGrp="1"/>
          </p:cNvSpPr>
          <p:nvPr>
            <p:ph idx="1"/>
          </p:nvPr>
        </p:nvSpPr>
        <p:spPr/>
        <p:txBody>
          <a:bodyPr/>
          <a:lstStyle/>
          <a:p>
            <a:pPr>
              <a:lnSpc>
                <a:spcPct val="150000"/>
              </a:lnSpc>
            </a:pPr>
            <a:r>
              <a:rPr lang="fr-BE" sz="3200" dirty="0">
                <a:solidFill>
                  <a:srgbClr val="002060"/>
                </a:solidFill>
              </a:rPr>
              <a:t>Co création du modèle concret à ULB Erasme</a:t>
            </a:r>
          </a:p>
          <a:p>
            <a:pPr>
              <a:lnSpc>
                <a:spcPct val="150000"/>
              </a:lnSpc>
            </a:pPr>
            <a:r>
              <a:rPr lang="fr-BE" sz="3200" dirty="0">
                <a:solidFill>
                  <a:srgbClr val="002060"/>
                </a:solidFill>
              </a:rPr>
              <a:t>Développement de l’entretien de santé comme premier outil</a:t>
            </a:r>
          </a:p>
          <a:p>
            <a:pPr>
              <a:lnSpc>
                <a:spcPct val="150000"/>
              </a:lnSpc>
            </a:pPr>
            <a:r>
              <a:rPr lang="fr-BE" sz="3200" dirty="0">
                <a:solidFill>
                  <a:srgbClr val="002060"/>
                </a:solidFill>
              </a:rPr>
              <a:t>Formation du personnel – comment ?</a:t>
            </a:r>
          </a:p>
          <a:p>
            <a:pPr>
              <a:lnSpc>
                <a:spcPct val="150000"/>
              </a:lnSpc>
            </a:pPr>
            <a:r>
              <a:rPr lang="fr-BE" sz="3200" dirty="0">
                <a:solidFill>
                  <a:srgbClr val="002060"/>
                </a:solidFill>
              </a:rPr>
              <a:t>Application quotidienne</a:t>
            </a:r>
          </a:p>
          <a:p>
            <a:endParaRPr lang="fr-BE" dirty="0"/>
          </a:p>
        </p:txBody>
      </p:sp>
    </p:spTree>
    <p:extLst>
      <p:ext uri="{BB962C8B-B14F-4D97-AF65-F5344CB8AC3E}">
        <p14:creationId xmlns:p14="http://schemas.microsoft.com/office/powerpoint/2010/main" val="2065822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69175" y="1090191"/>
            <a:ext cx="5553893" cy="1323439"/>
          </a:xfrm>
          <a:prstGeom prst="rect">
            <a:avLst/>
          </a:prstGeom>
          <a:noFill/>
        </p:spPr>
        <p:txBody>
          <a:bodyPr wrap="none" rtlCol="0">
            <a:spAutoFit/>
          </a:bodyPr>
          <a:lstStyle/>
          <a:p>
            <a:r>
              <a:rPr lang="fr-BE" sz="2000" b="1" u="sng" dirty="0">
                <a:solidFill>
                  <a:srgbClr val="002060"/>
                </a:solidFill>
              </a:rPr>
              <a:t>Co construction du modèle</a:t>
            </a:r>
          </a:p>
          <a:p>
            <a:r>
              <a:rPr lang="fr-BE" sz="2000" dirty="0">
                <a:solidFill>
                  <a:srgbClr val="002060"/>
                </a:solidFill>
              </a:rPr>
              <a:t>Ecole de santé Publique</a:t>
            </a:r>
          </a:p>
          <a:p>
            <a:r>
              <a:rPr lang="fr-BE" sz="2000" dirty="0">
                <a:solidFill>
                  <a:srgbClr val="002060"/>
                </a:solidFill>
              </a:rPr>
              <a:t>Equipe Montréal</a:t>
            </a:r>
          </a:p>
          <a:p>
            <a:r>
              <a:rPr lang="fr-BE" sz="2000" dirty="0">
                <a:solidFill>
                  <a:srgbClr val="002060"/>
                </a:solidFill>
              </a:rPr>
              <a:t>Direction département infirmier et infirmières chef </a:t>
            </a:r>
          </a:p>
        </p:txBody>
      </p:sp>
      <p:sp>
        <p:nvSpPr>
          <p:cNvPr id="7" name="ZoneTexte 6"/>
          <p:cNvSpPr txBox="1"/>
          <p:nvPr/>
        </p:nvSpPr>
        <p:spPr>
          <a:xfrm>
            <a:off x="2947505" y="2744951"/>
            <a:ext cx="3578608" cy="461665"/>
          </a:xfrm>
          <a:prstGeom prst="rect">
            <a:avLst/>
          </a:prstGeom>
          <a:noFill/>
        </p:spPr>
        <p:txBody>
          <a:bodyPr wrap="none" rtlCol="0">
            <a:spAutoFit/>
          </a:bodyPr>
          <a:lstStyle/>
          <a:p>
            <a:r>
              <a:rPr lang="fr-BE" sz="2400" dirty="0">
                <a:solidFill>
                  <a:srgbClr val="002060"/>
                </a:solidFill>
              </a:rPr>
              <a:t>Formation Infirmières chef </a:t>
            </a:r>
          </a:p>
        </p:txBody>
      </p:sp>
      <p:sp>
        <p:nvSpPr>
          <p:cNvPr id="9" name="ZoneTexte 8"/>
          <p:cNvSpPr txBox="1"/>
          <p:nvPr/>
        </p:nvSpPr>
        <p:spPr>
          <a:xfrm>
            <a:off x="2924696" y="3703868"/>
            <a:ext cx="3866187" cy="1015663"/>
          </a:xfrm>
          <a:prstGeom prst="rect">
            <a:avLst/>
          </a:prstGeom>
          <a:noFill/>
        </p:spPr>
        <p:txBody>
          <a:bodyPr wrap="none" rtlCol="0">
            <a:spAutoFit/>
          </a:bodyPr>
          <a:lstStyle/>
          <a:p>
            <a:r>
              <a:rPr lang="fr-BE" sz="2400" dirty="0">
                <a:solidFill>
                  <a:srgbClr val="002060"/>
                </a:solidFill>
              </a:rPr>
              <a:t>Formation équipes </a:t>
            </a:r>
          </a:p>
          <a:p>
            <a:r>
              <a:rPr lang="fr-BE" dirty="0" err="1">
                <a:solidFill>
                  <a:srgbClr val="002060"/>
                </a:solidFill>
              </a:rPr>
              <a:t>infi</a:t>
            </a:r>
            <a:r>
              <a:rPr lang="fr-BE" dirty="0">
                <a:solidFill>
                  <a:srgbClr val="002060"/>
                </a:solidFill>
              </a:rPr>
              <a:t>/aides soignantes/secrétaires </a:t>
            </a:r>
            <a:r>
              <a:rPr lang="fr-BE" dirty="0" err="1">
                <a:solidFill>
                  <a:srgbClr val="002060"/>
                </a:solidFill>
              </a:rPr>
              <a:t>hospi</a:t>
            </a:r>
            <a:r>
              <a:rPr lang="fr-BE" dirty="0">
                <a:solidFill>
                  <a:srgbClr val="002060"/>
                </a:solidFill>
              </a:rPr>
              <a:t>/</a:t>
            </a:r>
          </a:p>
          <a:p>
            <a:r>
              <a:rPr lang="fr-BE" dirty="0">
                <a:solidFill>
                  <a:srgbClr val="002060"/>
                </a:solidFill>
              </a:rPr>
              <a:t>(médecins/paramédicaux)</a:t>
            </a:r>
          </a:p>
        </p:txBody>
      </p:sp>
      <p:sp>
        <p:nvSpPr>
          <p:cNvPr id="10" name="ZoneTexte 9"/>
          <p:cNvSpPr txBox="1"/>
          <p:nvPr/>
        </p:nvSpPr>
        <p:spPr>
          <a:xfrm>
            <a:off x="2224504" y="1367191"/>
            <a:ext cx="688009" cy="769441"/>
          </a:xfrm>
          <a:prstGeom prst="rect">
            <a:avLst/>
          </a:prstGeom>
          <a:noFill/>
        </p:spPr>
        <p:txBody>
          <a:bodyPr wrap="none" rtlCol="0">
            <a:spAutoFit/>
          </a:bodyPr>
          <a:lstStyle/>
          <a:p>
            <a:r>
              <a:rPr lang="fr-BE" sz="4400" b="1" dirty="0">
                <a:solidFill>
                  <a:srgbClr val="0070C0"/>
                </a:solidFill>
                <a:effectLst>
                  <a:outerShdw blurRad="38100" dist="38100" dir="2700000" algn="tl">
                    <a:srgbClr val="000000">
                      <a:alpha val="43137"/>
                    </a:srgbClr>
                  </a:outerShdw>
                </a:effectLst>
                <a:sym typeface="Wingdings"/>
              </a:rPr>
              <a:t></a:t>
            </a:r>
            <a:endParaRPr lang="fr-BE" sz="4400" b="1" dirty="0">
              <a:solidFill>
                <a:srgbClr val="0070C0"/>
              </a:solidFill>
              <a:effectLst>
                <a:outerShdw blurRad="38100" dist="38100" dir="2700000" algn="tl">
                  <a:srgbClr val="000000">
                    <a:alpha val="43137"/>
                  </a:srgbClr>
                </a:outerShdw>
              </a:effectLst>
            </a:endParaRPr>
          </a:p>
        </p:txBody>
      </p:sp>
      <p:sp>
        <p:nvSpPr>
          <p:cNvPr id="11" name="ZoneTexte 10"/>
          <p:cNvSpPr txBox="1"/>
          <p:nvPr/>
        </p:nvSpPr>
        <p:spPr>
          <a:xfrm>
            <a:off x="2227384" y="2637229"/>
            <a:ext cx="688009" cy="769441"/>
          </a:xfrm>
          <a:prstGeom prst="rect">
            <a:avLst/>
          </a:prstGeom>
          <a:noFill/>
        </p:spPr>
        <p:txBody>
          <a:bodyPr wrap="none" rtlCol="0">
            <a:spAutoFit/>
          </a:bodyPr>
          <a:lstStyle/>
          <a:p>
            <a:r>
              <a:rPr lang="fr-BE" sz="4400" b="1" dirty="0">
                <a:solidFill>
                  <a:srgbClr val="0070C0"/>
                </a:solidFill>
                <a:effectLst>
                  <a:outerShdw blurRad="38100" dist="38100" dir="2700000" algn="tl">
                    <a:srgbClr val="000000">
                      <a:alpha val="43137"/>
                    </a:srgbClr>
                  </a:outerShdw>
                </a:effectLst>
                <a:sym typeface="Wingdings"/>
              </a:rPr>
              <a:t></a:t>
            </a:r>
            <a:endParaRPr lang="fr-BE" sz="4400" b="1" dirty="0">
              <a:solidFill>
                <a:srgbClr val="0070C0"/>
              </a:solidFill>
              <a:effectLst>
                <a:outerShdw blurRad="38100" dist="38100" dir="2700000" algn="tl">
                  <a:srgbClr val="000000">
                    <a:alpha val="43137"/>
                  </a:srgbClr>
                </a:outerShdw>
              </a:effectLst>
            </a:endParaRPr>
          </a:p>
        </p:txBody>
      </p:sp>
      <p:sp>
        <p:nvSpPr>
          <p:cNvPr id="12" name="Rectangle 11"/>
          <p:cNvSpPr/>
          <p:nvPr/>
        </p:nvSpPr>
        <p:spPr>
          <a:xfrm>
            <a:off x="2271151" y="3721058"/>
            <a:ext cx="688009" cy="769441"/>
          </a:xfrm>
          <a:prstGeom prst="rect">
            <a:avLst/>
          </a:prstGeom>
        </p:spPr>
        <p:txBody>
          <a:bodyPr wrap="none">
            <a:spAutoFit/>
          </a:bodyPr>
          <a:lstStyle/>
          <a:p>
            <a:r>
              <a:rPr lang="fr-BE" sz="4400" b="1" dirty="0">
                <a:solidFill>
                  <a:srgbClr val="0070C0"/>
                </a:solidFill>
                <a:effectLst>
                  <a:outerShdw blurRad="38100" dist="38100" dir="2700000" algn="tl">
                    <a:srgbClr val="000000">
                      <a:alpha val="43137"/>
                    </a:srgbClr>
                  </a:outerShdw>
                </a:effectLst>
                <a:sym typeface="Wingdings"/>
              </a:rPr>
              <a:t></a:t>
            </a:r>
            <a:endParaRPr lang="fr-BE" sz="4400" b="1" dirty="0">
              <a:solidFill>
                <a:srgbClr val="0070C0"/>
              </a:solidFill>
              <a:effectLst>
                <a:outerShdw blurRad="38100" dist="38100" dir="2700000" algn="tl">
                  <a:srgbClr val="000000">
                    <a:alpha val="43137"/>
                  </a:srgbClr>
                </a:outerShdw>
              </a:effectLst>
            </a:endParaRPr>
          </a:p>
        </p:txBody>
      </p:sp>
      <p:sp>
        <p:nvSpPr>
          <p:cNvPr id="13" name="ZoneTexte 12"/>
          <p:cNvSpPr txBox="1"/>
          <p:nvPr/>
        </p:nvSpPr>
        <p:spPr>
          <a:xfrm>
            <a:off x="2288907" y="4878702"/>
            <a:ext cx="688009" cy="1138773"/>
          </a:xfrm>
          <a:prstGeom prst="rect">
            <a:avLst/>
          </a:prstGeom>
          <a:noFill/>
        </p:spPr>
        <p:txBody>
          <a:bodyPr wrap="none" rtlCol="0">
            <a:spAutoFit/>
          </a:bodyPr>
          <a:lstStyle/>
          <a:p>
            <a:r>
              <a:rPr lang="fr-BE" sz="4400" b="1" dirty="0">
                <a:solidFill>
                  <a:srgbClr val="0070C0"/>
                </a:solidFill>
                <a:effectLst>
                  <a:outerShdw blurRad="38100" dist="38100" dir="2700000" algn="tl">
                    <a:srgbClr val="000000">
                      <a:alpha val="43137"/>
                    </a:srgbClr>
                  </a:outerShdw>
                </a:effectLst>
                <a:sym typeface="Wingdings"/>
              </a:rPr>
              <a:t></a:t>
            </a:r>
          </a:p>
          <a:p>
            <a:endParaRPr lang="fr-BE" sz="2400" dirty="0"/>
          </a:p>
        </p:txBody>
      </p:sp>
      <p:sp>
        <p:nvSpPr>
          <p:cNvPr id="14" name="Accolade ouvrante 13"/>
          <p:cNvSpPr/>
          <p:nvPr/>
        </p:nvSpPr>
        <p:spPr>
          <a:xfrm>
            <a:off x="2860816" y="1209780"/>
            <a:ext cx="103394" cy="1151076"/>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BE" sz="2400"/>
          </a:p>
        </p:txBody>
      </p:sp>
      <p:sp>
        <p:nvSpPr>
          <p:cNvPr id="15" name="ZoneTexte 14"/>
          <p:cNvSpPr txBox="1"/>
          <p:nvPr/>
        </p:nvSpPr>
        <p:spPr>
          <a:xfrm>
            <a:off x="2945796" y="4971035"/>
            <a:ext cx="2129109" cy="461665"/>
          </a:xfrm>
          <a:prstGeom prst="rect">
            <a:avLst/>
          </a:prstGeom>
          <a:noFill/>
        </p:spPr>
        <p:txBody>
          <a:bodyPr wrap="none" rtlCol="0">
            <a:spAutoFit/>
          </a:bodyPr>
          <a:lstStyle/>
          <a:p>
            <a:r>
              <a:rPr lang="fr-BE" sz="2400" dirty="0">
                <a:solidFill>
                  <a:srgbClr val="002060"/>
                </a:solidFill>
              </a:rPr>
              <a:t>Suivi individuel </a:t>
            </a:r>
          </a:p>
        </p:txBody>
      </p:sp>
      <p:sp>
        <p:nvSpPr>
          <p:cNvPr id="17" name="ZoneTexte 16"/>
          <p:cNvSpPr txBox="1"/>
          <p:nvPr/>
        </p:nvSpPr>
        <p:spPr>
          <a:xfrm>
            <a:off x="2288907" y="5812152"/>
            <a:ext cx="688009" cy="769441"/>
          </a:xfrm>
          <a:prstGeom prst="rect">
            <a:avLst/>
          </a:prstGeom>
          <a:noFill/>
        </p:spPr>
        <p:txBody>
          <a:bodyPr wrap="none" rtlCol="0">
            <a:spAutoFit/>
          </a:bodyPr>
          <a:lstStyle/>
          <a:p>
            <a:r>
              <a:rPr lang="fr-BE" sz="4400" b="1" dirty="0">
                <a:solidFill>
                  <a:srgbClr val="0070C0"/>
                </a:solidFill>
                <a:effectLst>
                  <a:outerShdw blurRad="38100" dist="38100" dir="2700000" algn="tl">
                    <a:srgbClr val="000000">
                      <a:alpha val="43137"/>
                    </a:srgbClr>
                  </a:outerShdw>
                </a:effectLst>
                <a:sym typeface="Wingdings"/>
              </a:rPr>
              <a:t></a:t>
            </a:r>
            <a:endParaRPr lang="fr-BE" sz="4400" b="1" dirty="0">
              <a:solidFill>
                <a:srgbClr val="0070C0"/>
              </a:solidFill>
              <a:effectLst>
                <a:outerShdw blurRad="38100" dist="38100" dir="2700000" algn="tl">
                  <a:srgbClr val="000000">
                    <a:alpha val="43137"/>
                  </a:srgbClr>
                </a:outerShdw>
              </a:effectLst>
            </a:endParaRPr>
          </a:p>
        </p:txBody>
      </p:sp>
      <p:sp>
        <p:nvSpPr>
          <p:cNvPr id="18" name="ZoneTexte 17"/>
          <p:cNvSpPr txBox="1"/>
          <p:nvPr/>
        </p:nvSpPr>
        <p:spPr>
          <a:xfrm>
            <a:off x="3070567" y="5950650"/>
            <a:ext cx="9144298" cy="461665"/>
          </a:xfrm>
          <a:prstGeom prst="rect">
            <a:avLst/>
          </a:prstGeom>
          <a:noFill/>
        </p:spPr>
        <p:txBody>
          <a:bodyPr wrap="none" rtlCol="0">
            <a:spAutoFit/>
          </a:bodyPr>
          <a:lstStyle/>
          <a:p>
            <a:r>
              <a:rPr lang="fr-BE" sz="2400" dirty="0">
                <a:solidFill>
                  <a:srgbClr val="002060"/>
                </a:solidFill>
              </a:rPr>
              <a:t>Approfondissement….poursuite des formations….passage en e-learning </a:t>
            </a:r>
          </a:p>
        </p:txBody>
      </p:sp>
      <p:sp>
        <p:nvSpPr>
          <p:cNvPr id="19" name="ZoneTexte 18"/>
          <p:cNvSpPr txBox="1"/>
          <p:nvPr/>
        </p:nvSpPr>
        <p:spPr>
          <a:xfrm>
            <a:off x="188694" y="1462703"/>
            <a:ext cx="1592103" cy="4154984"/>
          </a:xfrm>
          <a:prstGeom prst="rect">
            <a:avLst/>
          </a:prstGeom>
          <a:noFill/>
        </p:spPr>
        <p:txBody>
          <a:bodyPr wrap="none" rtlCol="0">
            <a:spAutoFit/>
          </a:bodyPr>
          <a:lstStyle/>
          <a:p>
            <a:r>
              <a:rPr lang="fr-BE" sz="2400" dirty="0">
                <a:solidFill>
                  <a:srgbClr val="002060"/>
                </a:solidFill>
              </a:rPr>
              <a:t>2016-2017</a:t>
            </a:r>
          </a:p>
          <a:p>
            <a:endParaRPr lang="fr-BE" sz="2400" dirty="0">
              <a:solidFill>
                <a:srgbClr val="002060"/>
              </a:solidFill>
            </a:endParaRPr>
          </a:p>
          <a:p>
            <a:endParaRPr lang="fr-BE" sz="2400" dirty="0">
              <a:solidFill>
                <a:srgbClr val="002060"/>
              </a:solidFill>
            </a:endParaRPr>
          </a:p>
          <a:p>
            <a:endParaRPr lang="fr-BE" sz="2400" dirty="0">
              <a:solidFill>
                <a:srgbClr val="002060"/>
              </a:solidFill>
            </a:endParaRPr>
          </a:p>
          <a:p>
            <a:r>
              <a:rPr lang="fr-BE" sz="2400" dirty="0">
                <a:solidFill>
                  <a:srgbClr val="002060"/>
                </a:solidFill>
              </a:rPr>
              <a:t>2017 </a:t>
            </a:r>
          </a:p>
          <a:p>
            <a:endParaRPr lang="fr-BE" sz="2400" dirty="0">
              <a:solidFill>
                <a:srgbClr val="002060"/>
              </a:solidFill>
            </a:endParaRPr>
          </a:p>
          <a:p>
            <a:endParaRPr lang="fr-BE" sz="2400" dirty="0">
              <a:solidFill>
                <a:srgbClr val="002060"/>
              </a:solidFill>
            </a:endParaRPr>
          </a:p>
          <a:p>
            <a:r>
              <a:rPr lang="fr-BE" sz="2400" dirty="0">
                <a:solidFill>
                  <a:srgbClr val="002060"/>
                </a:solidFill>
              </a:rPr>
              <a:t>2017-2020</a:t>
            </a:r>
          </a:p>
          <a:p>
            <a:endParaRPr lang="fr-BE" sz="2400" dirty="0">
              <a:solidFill>
                <a:srgbClr val="002060"/>
              </a:solidFill>
            </a:endParaRPr>
          </a:p>
          <a:p>
            <a:endParaRPr lang="fr-BE" sz="2400" dirty="0">
              <a:solidFill>
                <a:srgbClr val="002060"/>
              </a:solidFill>
            </a:endParaRPr>
          </a:p>
          <a:p>
            <a:r>
              <a:rPr lang="fr-BE" sz="2400" dirty="0">
                <a:solidFill>
                  <a:srgbClr val="002060"/>
                </a:solidFill>
              </a:rPr>
              <a:t>2018 -2020</a:t>
            </a:r>
          </a:p>
        </p:txBody>
      </p:sp>
      <p:cxnSp>
        <p:nvCxnSpPr>
          <p:cNvPr id="21" name="Connecteur droit 20"/>
          <p:cNvCxnSpPr/>
          <p:nvPr/>
        </p:nvCxnSpPr>
        <p:spPr>
          <a:xfrm>
            <a:off x="2224505" y="5661248"/>
            <a:ext cx="7634059" cy="0"/>
          </a:xfrm>
          <a:prstGeom prst="line">
            <a:avLst/>
          </a:prstGeom>
          <a:ln>
            <a:prstDash val="sysDot"/>
          </a:ln>
        </p:spPr>
        <p:style>
          <a:lnRef idx="3">
            <a:schemeClr val="accent5"/>
          </a:lnRef>
          <a:fillRef idx="0">
            <a:schemeClr val="accent5"/>
          </a:fillRef>
          <a:effectRef idx="2">
            <a:schemeClr val="accent5"/>
          </a:effectRef>
          <a:fontRef idx="minor">
            <a:schemeClr val="tx1"/>
          </a:fontRef>
        </p:style>
      </p:cxnSp>
      <p:pic>
        <p:nvPicPr>
          <p:cNvPr id="1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58172" y="5802032"/>
            <a:ext cx="659553" cy="65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a:xfrm>
            <a:off x="8844771" y="6356350"/>
            <a:ext cx="2743200" cy="365125"/>
          </a:xfrm>
        </p:spPr>
        <p:txBody>
          <a:bodyPr/>
          <a:lstStyle/>
          <a:p>
            <a:fld id="{85BB8462-1985-4D3A-AABF-F8274E02A779}" type="slidenum">
              <a:rPr lang="fr-BE" sz="1600" smtClean="0"/>
              <a:t>22</a:t>
            </a:fld>
            <a:endParaRPr lang="fr-BE" sz="1600"/>
          </a:p>
        </p:txBody>
      </p:sp>
      <p:pic>
        <p:nvPicPr>
          <p:cNvPr id="20" name="Image 19"/>
          <p:cNvPicPr>
            <a:picLocks noChangeAspect="1"/>
          </p:cNvPicPr>
          <p:nvPr/>
        </p:nvPicPr>
        <p:blipFill rotWithShape="1">
          <a:blip r:embed="rId3" cstate="screen">
            <a:clrChange>
              <a:clrFrom>
                <a:srgbClr val="1F2F51"/>
              </a:clrFrom>
              <a:clrTo>
                <a:srgbClr val="1F2F51">
                  <a:alpha val="0"/>
                </a:srgbClr>
              </a:clrTo>
            </a:clrChange>
            <a:extLst>
              <a:ext uri="{28A0092B-C50C-407E-A947-70E740481C1C}">
                <a14:useLocalDpi xmlns:a14="http://schemas.microsoft.com/office/drawing/2010/main"/>
              </a:ext>
            </a:extLst>
          </a:blip>
          <a:srcRect/>
          <a:stretch/>
        </p:blipFill>
        <p:spPr>
          <a:xfrm>
            <a:off x="9922966" y="4944862"/>
            <a:ext cx="1085122" cy="975676"/>
          </a:xfrm>
          <a:prstGeom prst="rect">
            <a:avLst/>
          </a:prstGeom>
        </p:spPr>
      </p:pic>
    </p:spTree>
    <p:extLst>
      <p:ext uri="{BB962C8B-B14F-4D97-AF65-F5344CB8AC3E}">
        <p14:creationId xmlns:p14="http://schemas.microsoft.com/office/powerpoint/2010/main" val="260071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69175" y="1090191"/>
            <a:ext cx="5553893" cy="1323439"/>
          </a:xfrm>
          <a:prstGeom prst="rect">
            <a:avLst/>
          </a:prstGeom>
          <a:noFill/>
        </p:spPr>
        <p:txBody>
          <a:bodyPr wrap="none" rtlCol="0">
            <a:spAutoFit/>
          </a:bodyPr>
          <a:lstStyle/>
          <a:p>
            <a:r>
              <a:rPr lang="fr-BE" sz="2000" b="1" u="sng" dirty="0">
                <a:solidFill>
                  <a:srgbClr val="002060"/>
                </a:solidFill>
              </a:rPr>
              <a:t>Co construction du modèle</a:t>
            </a:r>
          </a:p>
          <a:p>
            <a:r>
              <a:rPr lang="fr-BE" sz="2000" dirty="0">
                <a:solidFill>
                  <a:srgbClr val="002060"/>
                </a:solidFill>
              </a:rPr>
              <a:t>Ecole de santé Publique</a:t>
            </a:r>
          </a:p>
          <a:p>
            <a:r>
              <a:rPr lang="fr-BE" sz="2000" dirty="0">
                <a:solidFill>
                  <a:srgbClr val="002060"/>
                </a:solidFill>
              </a:rPr>
              <a:t>Equipe Montréal</a:t>
            </a:r>
          </a:p>
          <a:p>
            <a:r>
              <a:rPr lang="fr-BE" sz="2000" dirty="0">
                <a:solidFill>
                  <a:srgbClr val="002060"/>
                </a:solidFill>
              </a:rPr>
              <a:t>Direction département infirmier et infirmières chef </a:t>
            </a:r>
          </a:p>
        </p:txBody>
      </p:sp>
      <p:sp>
        <p:nvSpPr>
          <p:cNvPr id="7" name="ZoneTexte 6"/>
          <p:cNvSpPr txBox="1"/>
          <p:nvPr/>
        </p:nvSpPr>
        <p:spPr>
          <a:xfrm>
            <a:off x="2947505" y="2744951"/>
            <a:ext cx="3578608" cy="461665"/>
          </a:xfrm>
          <a:prstGeom prst="rect">
            <a:avLst/>
          </a:prstGeom>
          <a:noFill/>
        </p:spPr>
        <p:txBody>
          <a:bodyPr wrap="none" rtlCol="0">
            <a:spAutoFit/>
          </a:bodyPr>
          <a:lstStyle/>
          <a:p>
            <a:r>
              <a:rPr lang="fr-BE" sz="2400" dirty="0">
                <a:solidFill>
                  <a:srgbClr val="002060"/>
                </a:solidFill>
              </a:rPr>
              <a:t>Formation Infirmières chef </a:t>
            </a:r>
          </a:p>
        </p:txBody>
      </p:sp>
      <p:sp>
        <p:nvSpPr>
          <p:cNvPr id="9" name="ZoneTexte 8"/>
          <p:cNvSpPr txBox="1"/>
          <p:nvPr/>
        </p:nvSpPr>
        <p:spPr>
          <a:xfrm>
            <a:off x="2924696" y="3703868"/>
            <a:ext cx="3866187" cy="1015663"/>
          </a:xfrm>
          <a:prstGeom prst="rect">
            <a:avLst/>
          </a:prstGeom>
          <a:noFill/>
        </p:spPr>
        <p:txBody>
          <a:bodyPr wrap="none" rtlCol="0">
            <a:spAutoFit/>
          </a:bodyPr>
          <a:lstStyle/>
          <a:p>
            <a:r>
              <a:rPr lang="fr-BE" sz="2400" dirty="0">
                <a:solidFill>
                  <a:srgbClr val="002060"/>
                </a:solidFill>
              </a:rPr>
              <a:t>Formation équipes </a:t>
            </a:r>
          </a:p>
          <a:p>
            <a:r>
              <a:rPr lang="fr-BE" dirty="0" err="1">
                <a:solidFill>
                  <a:srgbClr val="002060"/>
                </a:solidFill>
              </a:rPr>
              <a:t>infi</a:t>
            </a:r>
            <a:r>
              <a:rPr lang="fr-BE" dirty="0">
                <a:solidFill>
                  <a:srgbClr val="002060"/>
                </a:solidFill>
              </a:rPr>
              <a:t>/aides soignantes/secrétaires </a:t>
            </a:r>
            <a:r>
              <a:rPr lang="fr-BE" dirty="0" err="1">
                <a:solidFill>
                  <a:srgbClr val="002060"/>
                </a:solidFill>
              </a:rPr>
              <a:t>hospi</a:t>
            </a:r>
            <a:r>
              <a:rPr lang="fr-BE" dirty="0">
                <a:solidFill>
                  <a:srgbClr val="002060"/>
                </a:solidFill>
              </a:rPr>
              <a:t>/</a:t>
            </a:r>
          </a:p>
          <a:p>
            <a:r>
              <a:rPr lang="fr-BE" dirty="0">
                <a:solidFill>
                  <a:srgbClr val="002060"/>
                </a:solidFill>
              </a:rPr>
              <a:t>(médecins/paramédicaux)</a:t>
            </a:r>
          </a:p>
        </p:txBody>
      </p:sp>
      <p:sp>
        <p:nvSpPr>
          <p:cNvPr id="10" name="ZoneTexte 9"/>
          <p:cNvSpPr txBox="1"/>
          <p:nvPr/>
        </p:nvSpPr>
        <p:spPr>
          <a:xfrm>
            <a:off x="2224504" y="1367191"/>
            <a:ext cx="688009" cy="769441"/>
          </a:xfrm>
          <a:prstGeom prst="rect">
            <a:avLst/>
          </a:prstGeom>
          <a:noFill/>
        </p:spPr>
        <p:txBody>
          <a:bodyPr wrap="none" rtlCol="0">
            <a:spAutoFit/>
          </a:bodyPr>
          <a:lstStyle/>
          <a:p>
            <a:r>
              <a:rPr lang="fr-BE" sz="4400" b="1" dirty="0">
                <a:solidFill>
                  <a:srgbClr val="0070C0"/>
                </a:solidFill>
                <a:effectLst>
                  <a:outerShdw blurRad="38100" dist="38100" dir="2700000" algn="tl">
                    <a:srgbClr val="000000">
                      <a:alpha val="43137"/>
                    </a:srgbClr>
                  </a:outerShdw>
                </a:effectLst>
                <a:sym typeface="Wingdings"/>
              </a:rPr>
              <a:t></a:t>
            </a:r>
            <a:endParaRPr lang="fr-BE" sz="4400" b="1" dirty="0">
              <a:solidFill>
                <a:srgbClr val="0070C0"/>
              </a:solidFill>
              <a:effectLst>
                <a:outerShdw blurRad="38100" dist="38100" dir="2700000" algn="tl">
                  <a:srgbClr val="000000">
                    <a:alpha val="43137"/>
                  </a:srgbClr>
                </a:outerShdw>
              </a:effectLst>
            </a:endParaRPr>
          </a:p>
        </p:txBody>
      </p:sp>
      <p:sp>
        <p:nvSpPr>
          <p:cNvPr id="11" name="ZoneTexte 10"/>
          <p:cNvSpPr txBox="1"/>
          <p:nvPr/>
        </p:nvSpPr>
        <p:spPr>
          <a:xfrm>
            <a:off x="2227384" y="2637229"/>
            <a:ext cx="688009" cy="769441"/>
          </a:xfrm>
          <a:prstGeom prst="rect">
            <a:avLst/>
          </a:prstGeom>
          <a:noFill/>
        </p:spPr>
        <p:txBody>
          <a:bodyPr wrap="none" rtlCol="0">
            <a:spAutoFit/>
          </a:bodyPr>
          <a:lstStyle/>
          <a:p>
            <a:r>
              <a:rPr lang="fr-BE" sz="4400" b="1" dirty="0">
                <a:solidFill>
                  <a:srgbClr val="0070C0"/>
                </a:solidFill>
                <a:effectLst>
                  <a:outerShdw blurRad="38100" dist="38100" dir="2700000" algn="tl">
                    <a:srgbClr val="000000">
                      <a:alpha val="43137"/>
                    </a:srgbClr>
                  </a:outerShdw>
                </a:effectLst>
                <a:sym typeface="Wingdings"/>
              </a:rPr>
              <a:t></a:t>
            </a:r>
            <a:endParaRPr lang="fr-BE" sz="4400" b="1" dirty="0">
              <a:solidFill>
                <a:srgbClr val="0070C0"/>
              </a:solidFill>
              <a:effectLst>
                <a:outerShdw blurRad="38100" dist="38100" dir="2700000" algn="tl">
                  <a:srgbClr val="000000">
                    <a:alpha val="43137"/>
                  </a:srgbClr>
                </a:outerShdw>
              </a:effectLst>
            </a:endParaRPr>
          </a:p>
        </p:txBody>
      </p:sp>
      <p:sp>
        <p:nvSpPr>
          <p:cNvPr id="12" name="Rectangle 11"/>
          <p:cNvSpPr/>
          <p:nvPr/>
        </p:nvSpPr>
        <p:spPr>
          <a:xfrm>
            <a:off x="2271151" y="3721058"/>
            <a:ext cx="688009" cy="769441"/>
          </a:xfrm>
          <a:prstGeom prst="rect">
            <a:avLst/>
          </a:prstGeom>
        </p:spPr>
        <p:txBody>
          <a:bodyPr wrap="none">
            <a:spAutoFit/>
          </a:bodyPr>
          <a:lstStyle/>
          <a:p>
            <a:r>
              <a:rPr lang="fr-BE" sz="4400" b="1" dirty="0">
                <a:solidFill>
                  <a:srgbClr val="0070C0"/>
                </a:solidFill>
                <a:effectLst>
                  <a:outerShdw blurRad="38100" dist="38100" dir="2700000" algn="tl">
                    <a:srgbClr val="000000">
                      <a:alpha val="43137"/>
                    </a:srgbClr>
                  </a:outerShdw>
                </a:effectLst>
                <a:sym typeface="Wingdings"/>
              </a:rPr>
              <a:t></a:t>
            </a:r>
            <a:endParaRPr lang="fr-BE" sz="4400" b="1" dirty="0">
              <a:solidFill>
                <a:srgbClr val="0070C0"/>
              </a:solidFill>
              <a:effectLst>
                <a:outerShdw blurRad="38100" dist="38100" dir="2700000" algn="tl">
                  <a:srgbClr val="000000">
                    <a:alpha val="43137"/>
                  </a:srgbClr>
                </a:outerShdw>
              </a:effectLst>
            </a:endParaRPr>
          </a:p>
        </p:txBody>
      </p:sp>
      <p:sp>
        <p:nvSpPr>
          <p:cNvPr id="13" name="ZoneTexte 12"/>
          <p:cNvSpPr txBox="1"/>
          <p:nvPr/>
        </p:nvSpPr>
        <p:spPr>
          <a:xfrm>
            <a:off x="2288907" y="4878702"/>
            <a:ext cx="688009" cy="1138773"/>
          </a:xfrm>
          <a:prstGeom prst="rect">
            <a:avLst/>
          </a:prstGeom>
          <a:noFill/>
        </p:spPr>
        <p:txBody>
          <a:bodyPr wrap="none" rtlCol="0">
            <a:spAutoFit/>
          </a:bodyPr>
          <a:lstStyle/>
          <a:p>
            <a:r>
              <a:rPr lang="fr-BE" sz="4400" b="1" dirty="0">
                <a:solidFill>
                  <a:srgbClr val="0070C0"/>
                </a:solidFill>
                <a:effectLst>
                  <a:outerShdw blurRad="38100" dist="38100" dir="2700000" algn="tl">
                    <a:srgbClr val="000000">
                      <a:alpha val="43137"/>
                    </a:srgbClr>
                  </a:outerShdw>
                </a:effectLst>
                <a:sym typeface="Wingdings"/>
              </a:rPr>
              <a:t></a:t>
            </a:r>
          </a:p>
          <a:p>
            <a:endParaRPr lang="fr-BE" sz="2400" dirty="0"/>
          </a:p>
        </p:txBody>
      </p:sp>
      <p:sp>
        <p:nvSpPr>
          <p:cNvPr id="14" name="Accolade ouvrante 13"/>
          <p:cNvSpPr/>
          <p:nvPr/>
        </p:nvSpPr>
        <p:spPr>
          <a:xfrm>
            <a:off x="2860816" y="1209780"/>
            <a:ext cx="103394" cy="1151076"/>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BE" sz="2400"/>
          </a:p>
        </p:txBody>
      </p:sp>
      <p:sp>
        <p:nvSpPr>
          <p:cNvPr id="15" name="ZoneTexte 14"/>
          <p:cNvSpPr txBox="1"/>
          <p:nvPr/>
        </p:nvSpPr>
        <p:spPr>
          <a:xfrm>
            <a:off x="2945796" y="4971035"/>
            <a:ext cx="2129109" cy="461665"/>
          </a:xfrm>
          <a:prstGeom prst="rect">
            <a:avLst/>
          </a:prstGeom>
          <a:noFill/>
        </p:spPr>
        <p:txBody>
          <a:bodyPr wrap="none" rtlCol="0">
            <a:spAutoFit/>
          </a:bodyPr>
          <a:lstStyle/>
          <a:p>
            <a:r>
              <a:rPr lang="fr-BE" sz="2400" dirty="0">
                <a:solidFill>
                  <a:srgbClr val="002060"/>
                </a:solidFill>
              </a:rPr>
              <a:t>Suivi individuel </a:t>
            </a:r>
          </a:p>
        </p:txBody>
      </p:sp>
      <p:sp>
        <p:nvSpPr>
          <p:cNvPr id="17" name="ZoneTexte 16"/>
          <p:cNvSpPr txBox="1"/>
          <p:nvPr/>
        </p:nvSpPr>
        <p:spPr>
          <a:xfrm>
            <a:off x="2288907" y="5812152"/>
            <a:ext cx="688009" cy="769441"/>
          </a:xfrm>
          <a:prstGeom prst="rect">
            <a:avLst/>
          </a:prstGeom>
          <a:noFill/>
        </p:spPr>
        <p:txBody>
          <a:bodyPr wrap="none" rtlCol="0">
            <a:spAutoFit/>
          </a:bodyPr>
          <a:lstStyle/>
          <a:p>
            <a:r>
              <a:rPr lang="fr-BE" sz="4400" b="1" dirty="0">
                <a:solidFill>
                  <a:srgbClr val="0070C0"/>
                </a:solidFill>
                <a:effectLst>
                  <a:outerShdw blurRad="38100" dist="38100" dir="2700000" algn="tl">
                    <a:srgbClr val="000000">
                      <a:alpha val="43137"/>
                    </a:srgbClr>
                  </a:outerShdw>
                </a:effectLst>
                <a:sym typeface="Wingdings"/>
              </a:rPr>
              <a:t></a:t>
            </a:r>
            <a:endParaRPr lang="fr-BE" sz="4400" b="1" dirty="0">
              <a:solidFill>
                <a:srgbClr val="0070C0"/>
              </a:solidFill>
              <a:effectLst>
                <a:outerShdw blurRad="38100" dist="38100" dir="2700000" algn="tl">
                  <a:srgbClr val="000000">
                    <a:alpha val="43137"/>
                  </a:srgbClr>
                </a:outerShdw>
              </a:effectLst>
            </a:endParaRPr>
          </a:p>
        </p:txBody>
      </p:sp>
      <p:sp>
        <p:nvSpPr>
          <p:cNvPr id="18" name="ZoneTexte 17"/>
          <p:cNvSpPr txBox="1"/>
          <p:nvPr/>
        </p:nvSpPr>
        <p:spPr>
          <a:xfrm>
            <a:off x="3070567" y="5950650"/>
            <a:ext cx="9144298" cy="461665"/>
          </a:xfrm>
          <a:prstGeom prst="rect">
            <a:avLst/>
          </a:prstGeom>
          <a:noFill/>
        </p:spPr>
        <p:txBody>
          <a:bodyPr wrap="none" rtlCol="0">
            <a:spAutoFit/>
          </a:bodyPr>
          <a:lstStyle/>
          <a:p>
            <a:r>
              <a:rPr lang="fr-BE" sz="2400" dirty="0">
                <a:solidFill>
                  <a:srgbClr val="002060"/>
                </a:solidFill>
              </a:rPr>
              <a:t>Approfondissement….poursuite des formations….passage en e-learning </a:t>
            </a:r>
          </a:p>
        </p:txBody>
      </p:sp>
      <p:sp>
        <p:nvSpPr>
          <p:cNvPr id="19" name="ZoneTexte 18"/>
          <p:cNvSpPr txBox="1"/>
          <p:nvPr/>
        </p:nvSpPr>
        <p:spPr>
          <a:xfrm>
            <a:off x="188694" y="1462703"/>
            <a:ext cx="1592103" cy="4893647"/>
          </a:xfrm>
          <a:prstGeom prst="rect">
            <a:avLst/>
          </a:prstGeom>
          <a:noFill/>
        </p:spPr>
        <p:txBody>
          <a:bodyPr wrap="none" rtlCol="0">
            <a:spAutoFit/>
          </a:bodyPr>
          <a:lstStyle/>
          <a:p>
            <a:r>
              <a:rPr lang="fr-BE" sz="2400" dirty="0">
                <a:solidFill>
                  <a:srgbClr val="002060"/>
                </a:solidFill>
              </a:rPr>
              <a:t>2016-2017</a:t>
            </a:r>
          </a:p>
          <a:p>
            <a:endParaRPr lang="fr-BE" sz="2400" dirty="0">
              <a:solidFill>
                <a:srgbClr val="002060"/>
              </a:solidFill>
            </a:endParaRPr>
          </a:p>
          <a:p>
            <a:endParaRPr lang="fr-BE" sz="2400" dirty="0">
              <a:solidFill>
                <a:srgbClr val="002060"/>
              </a:solidFill>
            </a:endParaRPr>
          </a:p>
          <a:p>
            <a:endParaRPr lang="fr-BE" sz="2400" dirty="0">
              <a:solidFill>
                <a:srgbClr val="002060"/>
              </a:solidFill>
            </a:endParaRPr>
          </a:p>
          <a:p>
            <a:r>
              <a:rPr lang="fr-BE" sz="2400" dirty="0">
                <a:solidFill>
                  <a:srgbClr val="002060"/>
                </a:solidFill>
              </a:rPr>
              <a:t>2017 </a:t>
            </a:r>
          </a:p>
          <a:p>
            <a:endParaRPr lang="fr-BE" sz="2400" dirty="0">
              <a:solidFill>
                <a:srgbClr val="002060"/>
              </a:solidFill>
            </a:endParaRPr>
          </a:p>
          <a:p>
            <a:endParaRPr lang="fr-BE" sz="2400" dirty="0">
              <a:solidFill>
                <a:srgbClr val="002060"/>
              </a:solidFill>
            </a:endParaRPr>
          </a:p>
          <a:p>
            <a:r>
              <a:rPr lang="fr-BE" sz="2400" dirty="0">
                <a:solidFill>
                  <a:srgbClr val="002060"/>
                </a:solidFill>
              </a:rPr>
              <a:t>2017-2020</a:t>
            </a:r>
          </a:p>
          <a:p>
            <a:endParaRPr lang="fr-BE" sz="2400" dirty="0">
              <a:solidFill>
                <a:srgbClr val="002060"/>
              </a:solidFill>
            </a:endParaRPr>
          </a:p>
          <a:p>
            <a:endParaRPr lang="fr-BE" sz="2400" dirty="0">
              <a:solidFill>
                <a:srgbClr val="002060"/>
              </a:solidFill>
            </a:endParaRPr>
          </a:p>
          <a:p>
            <a:r>
              <a:rPr lang="fr-BE" sz="2400" dirty="0">
                <a:solidFill>
                  <a:srgbClr val="002060"/>
                </a:solidFill>
              </a:rPr>
              <a:t>2018 -2020</a:t>
            </a:r>
          </a:p>
          <a:p>
            <a:endParaRPr lang="fr-BE" sz="2400" dirty="0">
              <a:solidFill>
                <a:srgbClr val="002060"/>
              </a:solidFill>
            </a:endParaRPr>
          </a:p>
          <a:p>
            <a:r>
              <a:rPr lang="fr-BE" sz="2400" dirty="0">
                <a:solidFill>
                  <a:srgbClr val="002060"/>
                </a:solidFill>
              </a:rPr>
              <a:t>2022-….</a:t>
            </a:r>
          </a:p>
        </p:txBody>
      </p:sp>
      <p:cxnSp>
        <p:nvCxnSpPr>
          <p:cNvPr id="21" name="Connecteur droit 20"/>
          <p:cNvCxnSpPr/>
          <p:nvPr/>
        </p:nvCxnSpPr>
        <p:spPr>
          <a:xfrm>
            <a:off x="2224505" y="5661248"/>
            <a:ext cx="7634059" cy="0"/>
          </a:xfrm>
          <a:prstGeom prst="line">
            <a:avLst/>
          </a:prstGeom>
          <a:ln>
            <a:prstDash val="sysDot"/>
          </a:ln>
        </p:spPr>
        <p:style>
          <a:lnRef idx="3">
            <a:schemeClr val="accent5"/>
          </a:lnRef>
          <a:fillRef idx="0">
            <a:schemeClr val="accent5"/>
          </a:fillRef>
          <a:effectRef idx="2">
            <a:schemeClr val="accent5"/>
          </a:effectRef>
          <a:fontRef idx="minor">
            <a:schemeClr val="tx1"/>
          </a:fontRef>
        </p:style>
      </p:cxnSp>
      <p:pic>
        <p:nvPicPr>
          <p:cNvPr id="1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58172" y="5802032"/>
            <a:ext cx="659553" cy="65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a:xfrm>
            <a:off x="8844771" y="6356350"/>
            <a:ext cx="2743200" cy="365125"/>
          </a:xfrm>
        </p:spPr>
        <p:txBody>
          <a:bodyPr/>
          <a:lstStyle/>
          <a:p>
            <a:fld id="{85BB8462-1985-4D3A-AABF-F8274E02A779}" type="slidenum">
              <a:rPr lang="fr-BE" sz="1600" smtClean="0"/>
              <a:t>23</a:t>
            </a:fld>
            <a:endParaRPr lang="fr-BE" sz="1600"/>
          </a:p>
        </p:txBody>
      </p:sp>
      <p:pic>
        <p:nvPicPr>
          <p:cNvPr id="20" name="Image 19"/>
          <p:cNvPicPr>
            <a:picLocks noChangeAspect="1"/>
          </p:cNvPicPr>
          <p:nvPr/>
        </p:nvPicPr>
        <p:blipFill rotWithShape="1">
          <a:blip r:embed="rId3" cstate="screen">
            <a:clrChange>
              <a:clrFrom>
                <a:srgbClr val="1F2F51"/>
              </a:clrFrom>
              <a:clrTo>
                <a:srgbClr val="1F2F51">
                  <a:alpha val="0"/>
                </a:srgbClr>
              </a:clrTo>
            </a:clrChange>
            <a:extLst>
              <a:ext uri="{28A0092B-C50C-407E-A947-70E740481C1C}">
                <a14:useLocalDpi xmlns:a14="http://schemas.microsoft.com/office/drawing/2010/main"/>
              </a:ext>
            </a:extLst>
          </a:blip>
          <a:srcRect/>
          <a:stretch/>
        </p:blipFill>
        <p:spPr>
          <a:xfrm>
            <a:off x="9922966" y="4944862"/>
            <a:ext cx="1085122" cy="975676"/>
          </a:xfrm>
          <a:prstGeom prst="rect">
            <a:avLst/>
          </a:prstGeom>
        </p:spPr>
      </p:pic>
    </p:spTree>
    <p:extLst>
      <p:ext uri="{BB962C8B-B14F-4D97-AF65-F5344CB8AC3E}">
        <p14:creationId xmlns:p14="http://schemas.microsoft.com/office/powerpoint/2010/main" val="338381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13" grpId="0"/>
      <p:bldP spid="14" grpId="0" animBg="1"/>
      <p:bldP spid="15"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B6BEBB-6ACB-44B4-8F27-AC9EDD7DFF9B}"/>
              </a:ext>
            </a:extLst>
          </p:cNvPr>
          <p:cNvSpPr>
            <a:spLocks noGrp="1"/>
          </p:cNvSpPr>
          <p:nvPr>
            <p:ph type="title"/>
          </p:nvPr>
        </p:nvSpPr>
        <p:spPr/>
        <p:txBody>
          <a:bodyPr/>
          <a:lstStyle/>
          <a:p>
            <a:r>
              <a:rPr lang="fr-BE" b="1" dirty="0">
                <a:solidFill>
                  <a:srgbClr val="002060"/>
                </a:solidFill>
                <a:effectLst>
                  <a:outerShdw blurRad="38100" dist="38100" dir="2700000" algn="tl">
                    <a:srgbClr val="000000">
                      <a:alpha val="43137"/>
                    </a:srgbClr>
                  </a:outerShdw>
                </a:effectLst>
              </a:rPr>
              <a:t>Entretien de santé </a:t>
            </a:r>
          </a:p>
        </p:txBody>
      </p:sp>
      <p:sp>
        <p:nvSpPr>
          <p:cNvPr id="4" name="Espace réservé du contenu 2">
            <a:extLst>
              <a:ext uri="{FF2B5EF4-FFF2-40B4-BE49-F238E27FC236}">
                <a16:creationId xmlns:a16="http://schemas.microsoft.com/office/drawing/2014/main" id="{4620D36A-3797-4AC9-A434-F51043D90A23}"/>
              </a:ext>
            </a:extLst>
          </p:cNvPr>
          <p:cNvSpPr>
            <a:spLocks noGrp="1"/>
          </p:cNvSpPr>
          <p:nvPr>
            <p:ph idx="1"/>
          </p:nvPr>
        </p:nvSpPr>
        <p:spPr>
          <a:xfrm>
            <a:off x="838200" y="1825625"/>
            <a:ext cx="10515600" cy="4351338"/>
          </a:xfrm>
        </p:spPr>
        <p:txBody>
          <a:bodyPr>
            <a:normAutofit fontScale="92500" lnSpcReduction="20000"/>
          </a:bodyPr>
          <a:lstStyle/>
          <a:p>
            <a:pPr lvl="1">
              <a:lnSpc>
                <a:spcPct val="150000"/>
              </a:lnSpc>
              <a:buFont typeface="Wingdings" panose="05000000000000000000" pitchFamily="2" charset="2"/>
              <a:buChar char="Ø"/>
            </a:pPr>
            <a:r>
              <a:rPr lang="fr-BE" sz="2800" dirty="0">
                <a:solidFill>
                  <a:srgbClr val="002060"/>
                </a:solidFill>
              </a:rPr>
              <a:t>collecte des données de début d’hospitalisation</a:t>
            </a:r>
          </a:p>
          <a:p>
            <a:pPr lvl="2">
              <a:lnSpc>
                <a:spcPct val="150000"/>
              </a:lnSpc>
              <a:buFont typeface="Wingdings" panose="05000000000000000000" pitchFamily="2" charset="2"/>
              <a:buChar char="ü"/>
            </a:pPr>
            <a:r>
              <a:rPr lang="fr-BE" sz="2400" dirty="0">
                <a:solidFill>
                  <a:srgbClr val="002060"/>
                </a:solidFill>
              </a:rPr>
              <a:t> Aspects physiques </a:t>
            </a:r>
          </a:p>
          <a:p>
            <a:pPr lvl="2">
              <a:lnSpc>
                <a:spcPct val="150000"/>
              </a:lnSpc>
              <a:buFont typeface="Wingdings" panose="05000000000000000000" pitchFamily="2" charset="2"/>
              <a:buChar char="ü"/>
            </a:pPr>
            <a:r>
              <a:rPr lang="fr-BE" sz="2400" dirty="0">
                <a:solidFill>
                  <a:srgbClr val="002060"/>
                </a:solidFill>
              </a:rPr>
              <a:t>Dimensions sociales, professionnelles, familiales </a:t>
            </a:r>
          </a:p>
          <a:p>
            <a:pPr lvl="2">
              <a:lnSpc>
                <a:spcPct val="150000"/>
              </a:lnSpc>
              <a:buFont typeface="Wingdings" panose="05000000000000000000" pitchFamily="2" charset="2"/>
              <a:buChar char="ü"/>
            </a:pPr>
            <a:r>
              <a:rPr lang="fr-BE" sz="2400" dirty="0">
                <a:solidFill>
                  <a:srgbClr val="002060"/>
                </a:solidFill>
              </a:rPr>
              <a:t>Perceptions, acceptation</a:t>
            </a:r>
          </a:p>
          <a:p>
            <a:pPr lvl="2">
              <a:lnSpc>
                <a:spcPct val="150000"/>
              </a:lnSpc>
              <a:buFont typeface="Wingdings" panose="05000000000000000000" pitchFamily="2" charset="2"/>
              <a:buChar char="ü"/>
            </a:pPr>
            <a:r>
              <a:rPr lang="fr-BE" sz="2400" dirty="0">
                <a:solidFill>
                  <a:srgbClr val="002060"/>
                </a:solidFill>
              </a:rPr>
              <a:t>Anxiété, douleurs</a:t>
            </a:r>
          </a:p>
          <a:p>
            <a:pPr lvl="2">
              <a:lnSpc>
                <a:spcPct val="150000"/>
              </a:lnSpc>
              <a:buFont typeface="Wingdings" panose="05000000000000000000" pitchFamily="2" charset="2"/>
              <a:buChar char="ü"/>
            </a:pPr>
            <a:r>
              <a:rPr lang="fr-BE" sz="2400" dirty="0">
                <a:solidFill>
                  <a:srgbClr val="002060"/>
                </a:solidFill>
              </a:rPr>
              <a:t>Objectifs de vie </a:t>
            </a:r>
          </a:p>
          <a:p>
            <a:pPr lvl="1">
              <a:lnSpc>
                <a:spcPct val="150000"/>
              </a:lnSpc>
              <a:buFont typeface="Wingdings" panose="05000000000000000000" pitchFamily="2" charset="2"/>
              <a:buChar char="Ø"/>
            </a:pPr>
            <a:r>
              <a:rPr lang="fr-BE" sz="2800" dirty="0">
                <a:solidFill>
                  <a:srgbClr val="002060"/>
                </a:solidFill>
              </a:rPr>
              <a:t>Evolution des priorités en cours d’hospitalisation</a:t>
            </a:r>
          </a:p>
          <a:p>
            <a:pPr lvl="1">
              <a:lnSpc>
                <a:spcPct val="150000"/>
              </a:lnSpc>
              <a:buFont typeface="Wingdings" panose="05000000000000000000" pitchFamily="2" charset="2"/>
              <a:buChar char="Ø"/>
            </a:pPr>
            <a:r>
              <a:rPr lang="fr-BE" sz="2800" dirty="0">
                <a:solidFill>
                  <a:srgbClr val="002060"/>
                </a:solidFill>
              </a:rPr>
              <a:t> </a:t>
            </a:r>
            <a:r>
              <a:rPr lang="fr-BE" sz="2800" i="1" dirty="0">
                <a:solidFill>
                  <a:srgbClr val="002060"/>
                </a:solidFill>
              </a:rPr>
              <a:t>(Etat des lieux des priorités en fin d’hospitalisation) </a:t>
            </a:r>
            <a:endParaRPr lang="fr-BE" i="1" dirty="0">
              <a:solidFill>
                <a:srgbClr val="002060"/>
              </a:solidFill>
            </a:endParaRPr>
          </a:p>
        </p:txBody>
      </p:sp>
    </p:spTree>
    <p:extLst>
      <p:ext uri="{BB962C8B-B14F-4D97-AF65-F5344CB8AC3E}">
        <p14:creationId xmlns:p14="http://schemas.microsoft.com/office/powerpoint/2010/main" val="204940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8780" y="272975"/>
            <a:ext cx="10872439" cy="6031374"/>
          </a:xfrm>
          <a:prstGeom prst="rect">
            <a:avLst/>
          </a:prstGeom>
          <a:noFill/>
          <a:ln w="381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6789" y="1789446"/>
            <a:ext cx="1372290" cy="7200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nvSpPr>
        <p:spPr>
          <a:xfrm>
            <a:off x="1524000" y="2276872"/>
            <a:ext cx="5796136" cy="115212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1619079" y="3573016"/>
            <a:ext cx="5472608" cy="8640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1619079" y="4898505"/>
            <a:ext cx="5364088" cy="136815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Espace réservé du numéro de diapositive 4"/>
          <p:cNvSpPr>
            <a:spLocks noGrp="1"/>
          </p:cNvSpPr>
          <p:nvPr>
            <p:ph type="sldNum" sz="quarter" idx="12"/>
          </p:nvPr>
        </p:nvSpPr>
        <p:spPr/>
        <p:txBody>
          <a:bodyPr/>
          <a:lstStyle/>
          <a:p>
            <a:fld id="{85BB8462-1985-4D3A-AABF-F8274E02A779}" type="slidenum">
              <a:rPr lang="fr-BE" smtClean="0"/>
              <a:t>25</a:t>
            </a:fld>
            <a:endParaRPr lang="fr-BE"/>
          </a:p>
        </p:txBody>
      </p:sp>
      <p:sp>
        <p:nvSpPr>
          <p:cNvPr id="7" name="ZoneTexte 6"/>
          <p:cNvSpPr txBox="1"/>
          <p:nvPr/>
        </p:nvSpPr>
        <p:spPr>
          <a:xfrm>
            <a:off x="4355384" y="3049288"/>
            <a:ext cx="372464" cy="246221"/>
          </a:xfrm>
          <a:prstGeom prst="rect">
            <a:avLst/>
          </a:prstGeom>
          <a:solidFill>
            <a:schemeClr val="bg1"/>
          </a:solidFill>
          <a:ln>
            <a:noFill/>
          </a:ln>
        </p:spPr>
        <p:txBody>
          <a:bodyPr wrap="square" rtlCol="0">
            <a:spAutoFit/>
          </a:bodyPr>
          <a:lstStyle/>
          <a:p>
            <a:endParaRPr lang="fr-BE" sz="1000" dirty="0">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393894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7975" y="457201"/>
            <a:ext cx="10072741" cy="52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èche vers le bas 3"/>
          <p:cNvSpPr/>
          <p:nvPr/>
        </p:nvSpPr>
        <p:spPr>
          <a:xfrm rot="5400000">
            <a:off x="8940316" y="3670923"/>
            <a:ext cx="756084" cy="1692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Flèche vers le bas 5"/>
          <p:cNvSpPr/>
          <p:nvPr/>
        </p:nvSpPr>
        <p:spPr>
          <a:xfrm rot="5400000">
            <a:off x="7662174" y="1736812"/>
            <a:ext cx="756084" cy="1692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Ellipse 1"/>
          <p:cNvSpPr/>
          <p:nvPr/>
        </p:nvSpPr>
        <p:spPr>
          <a:xfrm>
            <a:off x="2732050" y="1279390"/>
            <a:ext cx="4360126" cy="10623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p:cNvSpPr/>
          <p:nvPr/>
        </p:nvSpPr>
        <p:spPr>
          <a:xfrm>
            <a:off x="859842" y="2533420"/>
            <a:ext cx="5797436"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space réservé du numéro de diapositive 6"/>
          <p:cNvSpPr>
            <a:spLocks noGrp="1"/>
          </p:cNvSpPr>
          <p:nvPr>
            <p:ph type="sldNum" sz="quarter" idx="12"/>
          </p:nvPr>
        </p:nvSpPr>
        <p:spPr/>
        <p:txBody>
          <a:bodyPr/>
          <a:lstStyle/>
          <a:p>
            <a:fld id="{85BB8462-1985-4D3A-AABF-F8274E02A779}" type="slidenum">
              <a:rPr lang="fr-BE" smtClean="0"/>
              <a:t>26</a:t>
            </a:fld>
            <a:endParaRPr lang="fr-BE"/>
          </a:p>
        </p:txBody>
      </p:sp>
    </p:spTree>
    <p:extLst>
      <p:ext uri="{BB962C8B-B14F-4D97-AF65-F5344CB8AC3E}">
        <p14:creationId xmlns:p14="http://schemas.microsoft.com/office/powerpoint/2010/main" val="396528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703513" y="1124744"/>
            <a:ext cx="8511157" cy="540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2999656" y="1124744"/>
            <a:ext cx="3528392"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Ellipse 3"/>
          <p:cNvSpPr/>
          <p:nvPr/>
        </p:nvSpPr>
        <p:spPr>
          <a:xfrm>
            <a:off x="2999657" y="2893624"/>
            <a:ext cx="4228253" cy="18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llipse 5"/>
          <p:cNvSpPr/>
          <p:nvPr/>
        </p:nvSpPr>
        <p:spPr>
          <a:xfrm>
            <a:off x="2999656" y="5877272"/>
            <a:ext cx="3528393"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Espace réservé du pied de page 1"/>
          <p:cNvSpPr>
            <a:spLocks noGrp="1"/>
          </p:cNvSpPr>
          <p:nvPr>
            <p:ph type="ftr" sz="quarter" idx="11"/>
          </p:nvPr>
        </p:nvSpPr>
        <p:spPr/>
        <p:txBody>
          <a:bodyPr/>
          <a:lstStyle/>
          <a:p>
            <a:r>
              <a:rPr lang="fr-BE"/>
              <a:t>Département Infirmier 28 mars 2022</a:t>
            </a:r>
          </a:p>
        </p:txBody>
      </p:sp>
      <p:sp>
        <p:nvSpPr>
          <p:cNvPr id="7" name="Espace réservé du numéro de diapositive 6"/>
          <p:cNvSpPr>
            <a:spLocks noGrp="1"/>
          </p:cNvSpPr>
          <p:nvPr>
            <p:ph type="sldNum" sz="quarter" idx="12"/>
          </p:nvPr>
        </p:nvSpPr>
        <p:spPr/>
        <p:txBody>
          <a:bodyPr/>
          <a:lstStyle/>
          <a:p>
            <a:fld id="{85BB8462-1985-4D3A-AABF-F8274E02A779}" type="slidenum">
              <a:rPr lang="fr-BE" smtClean="0"/>
              <a:t>27</a:t>
            </a:fld>
            <a:endParaRPr lang="fr-BE"/>
          </a:p>
        </p:txBody>
      </p:sp>
      <p:sp>
        <p:nvSpPr>
          <p:cNvPr id="8" name="Rectangle 7"/>
          <p:cNvSpPr/>
          <p:nvPr/>
        </p:nvSpPr>
        <p:spPr>
          <a:xfrm>
            <a:off x="1664044" y="1335090"/>
            <a:ext cx="1224136" cy="21602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1155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a:ext>
            </a:extLst>
          </a:blip>
          <a:srcRect b="41850"/>
          <a:stretch/>
        </p:blipFill>
        <p:spPr bwMode="auto">
          <a:xfrm>
            <a:off x="1411853" y="365125"/>
            <a:ext cx="9763965" cy="565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èche vers le bas 2"/>
          <p:cNvSpPr/>
          <p:nvPr/>
        </p:nvSpPr>
        <p:spPr>
          <a:xfrm rot="10800000">
            <a:off x="2135560" y="2780928"/>
            <a:ext cx="90524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space réservé du numéro de diapositive 5"/>
          <p:cNvSpPr>
            <a:spLocks noGrp="1"/>
          </p:cNvSpPr>
          <p:nvPr>
            <p:ph type="sldNum" sz="quarter" idx="12"/>
          </p:nvPr>
        </p:nvSpPr>
        <p:spPr/>
        <p:txBody>
          <a:bodyPr/>
          <a:lstStyle/>
          <a:p>
            <a:fld id="{85BB8462-1985-4D3A-AABF-F8274E02A779}" type="slidenum">
              <a:rPr lang="fr-BE" smtClean="0"/>
              <a:t>28</a:t>
            </a:fld>
            <a:endParaRPr lang="fr-BE"/>
          </a:p>
        </p:txBody>
      </p:sp>
    </p:spTree>
    <p:extLst>
      <p:ext uri="{BB962C8B-B14F-4D97-AF65-F5344CB8AC3E}">
        <p14:creationId xmlns:p14="http://schemas.microsoft.com/office/powerpoint/2010/main" val="2720432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784603" y="2129883"/>
            <a:ext cx="10905951" cy="295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1066800" y="1844824"/>
            <a:ext cx="4679504" cy="26642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Espace réservé du numéro de diapositive 4"/>
          <p:cNvSpPr>
            <a:spLocks noGrp="1"/>
          </p:cNvSpPr>
          <p:nvPr>
            <p:ph type="sldNum" sz="quarter" idx="12"/>
          </p:nvPr>
        </p:nvSpPr>
        <p:spPr/>
        <p:txBody>
          <a:bodyPr/>
          <a:lstStyle/>
          <a:p>
            <a:fld id="{85BB8462-1985-4D3A-AABF-F8274E02A779}" type="slidenum">
              <a:rPr lang="fr-BE" smtClean="0"/>
              <a:t>29</a:t>
            </a:fld>
            <a:endParaRPr lang="fr-BE"/>
          </a:p>
        </p:txBody>
      </p:sp>
    </p:spTree>
    <p:extLst>
      <p:ext uri="{BB962C8B-B14F-4D97-AF65-F5344CB8AC3E}">
        <p14:creationId xmlns:p14="http://schemas.microsoft.com/office/powerpoint/2010/main" val="12171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6D30126-6314-4A93-B27E-5C66CF781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23F8960C-4894-F546-BC20-6457866E330B}"/>
              </a:ext>
            </a:extLst>
          </p:cNvPr>
          <p:cNvPicPr>
            <a:picLocks noChangeAspect="1"/>
          </p:cNvPicPr>
          <p:nvPr/>
        </p:nvPicPr>
        <p:blipFill>
          <a:blip r:embed="rId3"/>
          <a:stretch>
            <a:fillRect/>
          </a:stretch>
        </p:blipFill>
        <p:spPr>
          <a:xfrm>
            <a:off x="566744" y="742867"/>
            <a:ext cx="6579910" cy="3260580"/>
          </a:xfrm>
          <a:prstGeom prst="rect">
            <a:avLst/>
          </a:prstGeom>
        </p:spPr>
      </p:pic>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1168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DD67EAFF-D9EF-FC4A-89F4-0B8042AD8BBC}"/>
              </a:ext>
            </a:extLst>
          </p:cNvPr>
          <p:cNvSpPr>
            <a:spLocks noGrp="1"/>
          </p:cNvSpPr>
          <p:nvPr>
            <p:ph type="title"/>
          </p:nvPr>
        </p:nvSpPr>
        <p:spPr>
          <a:xfrm>
            <a:off x="524256" y="4765963"/>
            <a:ext cx="6594189" cy="1625210"/>
          </a:xfrm>
        </p:spPr>
        <p:txBody>
          <a:bodyPr>
            <a:normAutofit/>
          </a:bodyPr>
          <a:lstStyle/>
          <a:p>
            <a:r>
              <a:rPr lang="fr-FR" dirty="0">
                <a:solidFill>
                  <a:srgbClr val="FFFFFF"/>
                </a:solidFill>
                <a:latin typeface="Avenir Next" panose="020B0503020202020204" pitchFamily="34" charset="0"/>
              </a:rPr>
              <a:t>Le Modèle de Partenariat Humaniste en Santé</a:t>
            </a:r>
          </a:p>
        </p:txBody>
      </p:sp>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contenu 4">
            <a:extLst>
              <a:ext uri="{FF2B5EF4-FFF2-40B4-BE49-F238E27FC236}">
                <a16:creationId xmlns:a16="http://schemas.microsoft.com/office/drawing/2014/main" id="{3A6885E5-2B68-9D40-A657-301A81F30BC9}"/>
              </a:ext>
            </a:extLst>
          </p:cNvPr>
          <p:cNvSpPr>
            <a:spLocks noGrp="1"/>
          </p:cNvSpPr>
          <p:nvPr>
            <p:ph idx="1"/>
          </p:nvPr>
        </p:nvSpPr>
        <p:spPr>
          <a:xfrm>
            <a:off x="8029319" y="917725"/>
            <a:ext cx="3424739" cy="4758246"/>
          </a:xfrm>
        </p:spPr>
        <p:txBody>
          <a:bodyPr anchor="ctr">
            <a:normAutofit/>
          </a:bodyPr>
          <a:lstStyle/>
          <a:p>
            <a:r>
              <a:rPr lang="fr-FR" sz="2400" dirty="0">
                <a:solidFill>
                  <a:srgbClr val="FFFFFF"/>
                </a:solidFill>
                <a:latin typeface="Avenir Next" panose="020B0503020202020204" pitchFamily="34" charset="0"/>
              </a:rPr>
              <a:t>Un modèle conceptuel de soins infirmiers (MCSI)</a:t>
            </a:r>
          </a:p>
          <a:p>
            <a:r>
              <a:rPr lang="fr-FR" sz="2400" dirty="0" err="1">
                <a:solidFill>
                  <a:srgbClr val="FFFFFF"/>
                </a:solidFill>
                <a:latin typeface="Avenir Next" panose="020B0503020202020204" pitchFamily="34" charset="0"/>
              </a:rPr>
              <a:t>Coconstruit</a:t>
            </a:r>
            <a:r>
              <a:rPr lang="fr-FR" sz="2400" dirty="0">
                <a:solidFill>
                  <a:srgbClr val="FFFFFF"/>
                </a:solidFill>
                <a:latin typeface="Avenir Next" panose="020B0503020202020204" pitchFamily="34" charset="0"/>
              </a:rPr>
              <a:t> par des infirmiers cliniciens, gestionnaires, enseignants et chercheurs &amp; des patients partenaires</a:t>
            </a:r>
          </a:p>
          <a:p>
            <a:endParaRPr lang="fr-FR" sz="2000" dirty="0">
              <a:solidFill>
                <a:srgbClr val="FFFFFF"/>
              </a:solidFill>
              <a:latin typeface="Avenir Next" panose="020B0503020202020204" pitchFamily="34" charset="0"/>
            </a:endParaRPr>
          </a:p>
        </p:txBody>
      </p:sp>
    </p:spTree>
    <p:extLst>
      <p:ext uri="{BB962C8B-B14F-4D97-AF65-F5344CB8AC3E}">
        <p14:creationId xmlns:p14="http://schemas.microsoft.com/office/powerpoint/2010/main" val="3093857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3432" y="-262711"/>
            <a:ext cx="8229600" cy="1143000"/>
          </a:xfrm>
        </p:spPr>
        <p:txBody>
          <a:bodyPr>
            <a:normAutofit/>
          </a:bodyPr>
          <a:lstStyle/>
          <a:p>
            <a:r>
              <a:rPr lang="fr-FR" sz="4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Autour de la posture humaniste </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8536" y="4903223"/>
            <a:ext cx="3219718" cy="1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7327702" y="1249174"/>
            <a:ext cx="3522696" cy="400110"/>
          </a:xfrm>
          <a:prstGeom prst="rect">
            <a:avLst/>
          </a:prstGeom>
          <a:solidFill>
            <a:srgbClr val="92D050"/>
          </a:solidFill>
        </p:spPr>
        <p:txBody>
          <a:bodyPr wrap="none" rtlCol="0">
            <a:spAutoFit/>
          </a:bodyPr>
          <a:lstStyle/>
          <a:p>
            <a:r>
              <a:rPr lang="fr-BE" sz="2000" dirty="0"/>
              <a:t>Moment unique à « organiser » </a:t>
            </a:r>
          </a:p>
        </p:txBody>
      </p:sp>
      <p:sp>
        <p:nvSpPr>
          <p:cNvPr id="6" name="Ellipse 5"/>
          <p:cNvSpPr/>
          <p:nvPr/>
        </p:nvSpPr>
        <p:spPr>
          <a:xfrm>
            <a:off x="1341602" y="880289"/>
            <a:ext cx="3781782" cy="2381127"/>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fr-BE" sz="2000" b="1" i="1" dirty="0"/>
              <a:t>Avant </a:t>
            </a:r>
          </a:p>
          <a:p>
            <a:pPr algn="ctr"/>
            <a:r>
              <a:rPr lang="fr-BE" sz="2000" b="1" dirty="0"/>
              <a:t>Recueil informations : </a:t>
            </a:r>
          </a:p>
          <a:p>
            <a:pPr algn="ctr"/>
            <a:r>
              <a:rPr lang="fr-BE" sz="2000" b="1" dirty="0"/>
              <a:t>notes et « orales » </a:t>
            </a:r>
          </a:p>
          <a:p>
            <a:pPr algn="ctr"/>
            <a:r>
              <a:rPr lang="fr-BE" sz="2000" dirty="0"/>
              <a:t>- infirmières</a:t>
            </a:r>
          </a:p>
          <a:p>
            <a:pPr algn="ctr"/>
            <a:r>
              <a:rPr lang="fr-BE" sz="2000" dirty="0"/>
              <a:t>- médicales</a:t>
            </a:r>
          </a:p>
          <a:p>
            <a:pPr algn="ctr"/>
            <a:r>
              <a:rPr lang="fr-BE" sz="2000" dirty="0"/>
              <a:t>- autres sources </a:t>
            </a:r>
          </a:p>
          <a:p>
            <a:pPr algn="ctr"/>
            <a:r>
              <a:rPr lang="fr-BE" sz="2000" dirty="0"/>
              <a:t>  - Informations orales </a:t>
            </a:r>
          </a:p>
          <a:p>
            <a:pPr algn="ctr"/>
            <a:endParaRPr lang="fr-BE" sz="2000" dirty="0"/>
          </a:p>
        </p:txBody>
      </p:sp>
      <p:sp>
        <p:nvSpPr>
          <p:cNvPr id="9" name="Ellipse 8"/>
          <p:cNvSpPr/>
          <p:nvPr/>
        </p:nvSpPr>
        <p:spPr>
          <a:xfrm>
            <a:off x="4697492" y="1621374"/>
            <a:ext cx="3491880" cy="223925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fr-BE" b="1" i="1" dirty="0"/>
              <a:t>Avant </a:t>
            </a:r>
          </a:p>
          <a:p>
            <a:pPr algn="ctr"/>
            <a:r>
              <a:rPr lang="fr-BE" b="1" dirty="0"/>
              <a:t>Organiser le moment (dans la mesure du possible ) </a:t>
            </a:r>
          </a:p>
          <a:p>
            <a:pPr algn="ctr"/>
            <a:r>
              <a:rPr lang="fr-BE" dirty="0"/>
              <a:t>- Temps </a:t>
            </a:r>
          </a:p>
          <a:p>
            <a:pPr algn="ctr"/>
            <a:r>
              <a:rPr lang="fr-BE" dirty="0"/>
              <a:t>-Disponibilité (ne me dérangez pas …) </a:t>
            </a:r>
          </a:p>
          <a:p>
            <a:pPr marL="285750" indent="-285750" algn="ctr">
              <a:buFontTx/>
              <a:buChar char="-"/>
            </a:pPr>
            <a:r>
              <a:rPr lang="fr-BE" dirty="0"/>
              <a:t>Lieu - Espace </a:t>
            </a:r>
          </a:p>
        </p:txBody>
      </p:sp>
      <p:sp>
        <p:nvSpPr>
          <p:cNvPr id="10" name="Ellipse 9"/>
          <p:cNvSpPr/>
          <p:nvPr/>
        </p:nvSpPr>
        <p:spPr>
          <a:xfrm>
            <a:off x="7752184" y="2444942"/>
            <a:ext cx="3195170" cy="1905094"/>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fr-BE" b="1" dirty="0"/>
              <a:t>Pendant </a:t>
            </a:r>
          </a:p>
          <a:p>
            <a:pPr marL="171450" indent="-171450" algn="ctr">
              <a:buFontTx/>
              <a:buChar char="-"/>
            </a:pPr>
            <a:r>
              <a:rPr lang="fr-BE" dirty="0"/>
              <a:t>1. Accord du patient </a:t>
            </a:r>
          </a:p>
          <a:p>
            <a:pPr marL="171450" indent="-171450" algn="ctr">
              <a:buFontTx/>
              <a:buChar char="-"/>
            </a:pPr>
            <a:r>
              <a:rPr lang="fr-BE" dirty="0"/>
              <a:t>proximité </a:t>
            </a:r>
          </a:p>
          <a:p>
            <a:pPr marL="171450" indent="-171450" algn="ctr">
              <a:buFontTx/>
              <a:buChar char="-"/>
            </a:pPr>
            <a:r>
              <a:rPr lang="fr-BE" dirty="0"/>
              <a:t>égalité</a:t>
            </a:r>
          </a:p>
          <a:p>
            <a:pPr marL="171450" indent="-171450" algn="ctr">
              <a:buFontTx/>
              <a:buChar char="-"/>
            </a:pPr>
            <a:r>
              <a:rPr lang="fr-BE" dirty="0"/>
              <a:t> confort </a:t>
            </a:r>
            <a:endParaRPr lang="fr-BE" sz="1200" dirty="0"/>
          </a:p>
        </p:txBody>
      </p:sp>
      <p:pic>
        <p:nvPicPr>
          <p:cNvPr id="1029" name="Picture 5" descr="Flèche, Signal, Adress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961274">
            <a:off x="2811441" y="3916955"/>
            <a:ext cx="4365522" cy="8661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2236220" y="4903223"/>
            <a:ext cx="2633939" cy="16405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r-FR"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Empathie</a:t>
            </a:r>
          </a:p>
          <a:p>
            <a:pPr algn="ctr">
              <a:lnSpc>
                <a:spcPct val="200000"/>
              </a:lnSpc>
            </a:pPr>
            <a:r>
              <a:rPr lang="fr-FR"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Partenariat</a:t>
            </a:r>
          </a:p>
        </p:txBody>
      </p:sp>
    </p:spTree>
    <p:extLst>
      <p:ext uri="{BB962C8B-B14F-4D97-AF65-F5344CB8AC3E}">
        <p14:creationId xmlns:p14="http://schemas.microsoft.com/office/powerpoint/2010/main" val="1866671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9456" y="116632"/>
            <a:ext cx="7221488" cy="1143000"/>
          </a:xfrm>
        </p:spPr>
        <p:txBody>
          <a:bodyPr>
            <a:normAutofit/>
          </a:bodyPr>
          <a:lstStyle/>
          <a:p>
            <a:r>
              <a:rPr lang="fr-BE" sz="3600" dirty="0">
                <a:solidFill>
                  <a:srgbClr val="002060"/>
                </a:solidFill>
              </a:rPr>
              <a:t>Formation modèle humaniste </a:t>
            </a:r>
          </a:p>
        </p:txBody>
      </p:sp>
      <p:sp>
        <p:nvSpPr>
          <p:cNvPr id="3" name="Espace réservé du contenu 2"/>
          <p:cNvSpPr>
            <a:spLocks noGrp="1"/>
          </p:cNvSpPr>
          <p:nvPr>
            <p:ph idx="1"/>
          </p:nvPr>
        </p:nvSpPr>
        <p:spPr>
          <a:xfrm>
            <a:off x="949713" y="1465204"/>
            <a:ext cx="10515600" cy="4351338"/>
          </a:xfrm>
        </p:spPr>
        <p:txBody>
          <a:bodyPr>
            <a:normAutofit/>
          </a:bodyPr>
          <a:lstStyle/>
          <a:p>
            <a:r>
              <a:rPr lang="fr-BE" sz="2400" dirty="0">
                <a:solidFill>
                  <a:srgbClr val="002060"/>
                </a:solidFill>
              </a:rPr>
              <a:t>2017-2020</a:t>
            </a:r>
          </a:p>
          <a:p>
            <a:r>
              <a:rPr lang="fr-BE" sz="2400" dirty="0">
                <a:solidFill>
                  <a:srgbClr val="002060"/>
                </a:solidFill>
              </a:rPr>
              <a:t>N = 635 participants</a:t>
            </a:r>
          </a:p>
          <a:p>
            <a:r>
              <a:rPr lang="fr-BE" sz="2400" dirty="0">
                <a:solidFill>
                  <a:srgbClr val="002060"/>
                </a:solidFill>
              </a:rPr>
              <a:t>1 journée – petits groupes</a:t>
            </a:r>
          </a:p>
          <a:p>
            <a:r>
              <a:rPr lang="fr-BE" sz="2400" dirty="0">
                <a:solidFill>
                  <a:srgbClr val="002060"/>
                </a:solidFill>
              </a:rPr>
              <a:t>Modèle pédagogique partenariat </a:t>
            </a:r>
          </a:p>
          <a:p>
            <a:r>
              <a:rPr lang="fr-BE" sz="2400" b="1" dirty="0">
                <a:solidFill>
                  <a:srgbClr val="002060"/>
                </a:solidFill>
              </a:rPr>
              <a:t>Contenu</a:t>
            </a:r>
          </a:p>
          <a:p>
            <a:pPr lvl="1"/>
            <a:r>
              <a:rPr lang="fr-BE" sz="2000" dirty="0">
                <a:solidFill>
                  <a:srgbClr val="002060"/>
                </a:solidFill>
              </a:rPr>
              <a:t>Modèle </a:t>
            </a:r>
          </a:p>
          <a:p>
            <a:pPr lvl="1"/>
            <a:r>
              <a:rPr lang="fr-BE" sz="2000" dirty="0">
                <a:solidFill>
                  <a:srgbClr val="002060"/>
                </a:solidFill>
              </a:rPr>
              <a:t>Vidéo de démonstration </a:t>
            </a:r>
          </a:p>
          <a:p>
            <a:pPr lvl="1"/>
            <a:r>
              <a:rPr lang="fr-BE" sz="2000" dirty="0">
                <a:solidFill>
                  <a:srgbClr val="002060"/>
                </a:solidFill>
              </a:rPr>
              <a:t>Empathie/partenariat/bienveillance  (théorie/</a:t>
            </a:r>
            <a:r>
              <a:rPr lang="fr-BE" sz="2000" u="sng" dirty="0">
                <a:solidFill>
                  <a:srgbClr val="002060"/>
                </a:solidFill>
              </a:rPr>
              <a:t>exercices</a:t>
            </a:r>
            <a:r>
              <a:rPr lang="fr-BE" sz="2000" dirty="0">
                <a:solidFill>
                  <a:srgbClr val="002060"/>
                </a:solidFill>
              </a:rPr>
              <a:t>) </a:t>
            </a:r>
          </a:p>
          <a:p>
            <a:pPr lvl="1"/>
            <a:r>
              <a:rPr lang="fr-BE" sz="2000" dirty="0">
                <a:solidFill>
                  <a:srgbClr val="002060"/>
                </a:solidFill>
              </a:rPr>
              <a:t>Ecoute active (</a:t>
            </a:r>
            <a:r>
              <a:rPr lang="fr-BE" sz="2000" u="sng" dirty="0">
                <a:solidFill>
                  <a:srgbClr val="002060"/>
                </a:solidFill>
              </a:rPr>
              <a:t>exercices</a:t>
            </a:r>
            <a:r>
              <a:rPr lang="fr-BE" sz="2000" dirty="0">
                <a:solidFill>
                  <a:srgbClr val="002060"/>
                </a:solidFill>
              </a:rPr>
              <a:t>)</a:t>
            </a:r>
          </a:p>
          <a:p>
            <a:pPr lvl="1"/>
            <a:r>
              <a:rPr lang="fr-BE" sz="2000" dirty="0">
                <a:solidFill>
                  <a:srgbClr val="002060"/>
                </a:solidFill>
              </a:rPr>
              <a:t>Collecte des données (présentation + </a:t>
            </a:r>
            <a:r>
              <a:rPr lang="fr-BE" sz="2000" u="sng" dirty="0">
                <a:solidFill>
                  <a:srgbClr val="002060"/>
                </a:solidFill>
              </a:rPr>
              <a:t>exercices</a:t>
            </a:r>
            <a:r>
              <a:rPr lang="fr-BE" sz="2000" dirty="0">
                <a:solidFill>
                  <a:srgbClr val="002060"/>
                </a:solidFill>
              </a:rPr>
              <a:t>) </a:t>
            </a:r>
          </a:p>
          <a:p>
            <a:pPr lvl="1"/>
            <a:endParaRPr lang="fr-BE" sz="2000" dirty="0">
              <a:solidFill>
                <a:srgbClr val="002060"/>
              </a:solidFill>
            </a:endParaRPr>
          </a:p>
        </p:txBody>
      </p:sp>
      <p:sp>
        <p:nvSpPr>
          <p:cNvPr id="5" name="Espace réservé du numéro de diapositive 4"/>
          <p:cNvSpPr>
            <a:spLocks noGrp="1"/>
          </p:cNvSpPr>
          <p:nvPr>
            <p:ph type="sldNum" sz="quarter" idx="12"/>
          </p:nvPr>
        </p:nvSpPr>
        <p:spPr/>
        <p:txBody>
          <a:bodyPr/>
          <a:lstStyle/>
          <a:p>
            <a:fld id="{85BB8462-1985-4D3A-AABF-F8274E02A779}" type="slidenum">
              <a:rPr lang="fr-BE" smtClean="0"/>
              <a:t>31</a:t>
            </a:fld>
            <a:endParaRPr lang="fr-BE"/>
          </a:p>
        </p:txBody>
      </p:sp>
    </p:spTree>
    <p:extLst>
      <p:ext uri="{BB962C8B-B14F-4D97-AF65-F5344CB8AC3E}">
        <p14:creationId xmlns:p14="http://schemas.microsoft.com/office/powerpoint/2010/main" val="327480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16B605-9783-41BB-9809-538C5F02FEAB}"/>
              </a:ext>
            </a:extLst>
          </p:cNvPr>
          <p:cNvSpPr>
            <a:spLocks noGrp="1"/>
          </p:cNvSpPr>
          <p:nvPr>
            <p:ph type="title"/>
          </p:nvPr>
        </p:nvSpPr>
        <p:spPr/>
        <p:txBody>
          <a:bodyPr/>
          <a:lstStyle/>
          <a:p>
            <a:pPr algn="ctr"/>
            <a:r>
              <a:rPr lang="fr-BE" b="1" dirty="0">
                <a:solidFill>
                  <a:srgbClr val="002060"/>
                </a:solidFill>
                <a:effectLst>
                  <a:outerShdw blurRad="38100" dist="38100" dir="2700000" algn="tl">
                    <a:srgbClr val="000000">
                      <a:alpha val="43137"/>
                    </a:srgbClr>
                  </a:outerShdw>
                </a:effectLst>
              </a:rPr>
              <a:t>Satisfaction globale (n= 473)</a:t>
            </a:r>
          </a:p>
        </p:txBody>
      </p:sp>
      <p:sp>
        <p:nvSpPr>
          <p:cNvPr id="3" name="Espace réservé du contenu 2">
            <a:extLst>
              <a:ext uri="{FF2B5EF4-FFF2-40B4-BE49-F238E27FC236}">
                <a16:creationId xmlns:a16="http://schemas.microsoft.com/office/drawing/2014/main" id="{EBAA8924-FAE0-4E20-88B0-D00B45FC6417}"/>
              </a:ext>
            </a:extLst>
          </p:cNvPr>
          <p:cNvSpPr>
            <a:spLocks noGrp="1"/>
          </p:cNvSpPr>
          <p:nvPr>
            <p:ph idx="1"/>
          </p:nvPr>
        </p:nvSpPr>
        <p:spPr>
          <a:xfrm>
            <a:off x="7359805" y="3182395"/>
            <a:ext cx="4105507" cy="1140599"/>
          </a:xfrm>
        </p:spPr>
        <p:txBody>
          <a:bodyPr/>
          <a:lstStyle/>
          <a:p>
            <a:pPr marL="0" indent="0">
              <a:buNone/>
            </a:pPr>
            <a:r>
              <a:rPr lang="fr-BE" sz="4000" b="1" dirty="0">
                <a:solidFill>
                  <a:srgbClr val="002060"/>
                </a:solidFill>
                <a:effectLst>
                  <a:outerShdw blurRad="38100" dist="38100" dir="2700000" algn="tl">
                    <a:srgbClr val="000000">
                      <a:alpha val="43137"/>
                    </a:srgbClr>
                  </a:outerShdw>
                </a:effectLst>
              </a:rPr>
              <a:t>8,56/10</a:t>
            </a:r>
          </a:p>
          <a:p>
            <a:endParaRPr lang="fr-BE" dirty="0"/>
          </a:p>
        </p:txBody>
      </p:sp>
      <p:pic>
        <p:nvPicPr>
          <p:cNvPr id="4" name="Image 3">
            <a:extLst>
              <a:ext uri="{FF2B5EF4-FFF2-40B4-BE49-F238E27FC236}">
                <a16:creationId xmlns:a16="http://schemas.microsoft.com/office/drawing/2014/main" id="{256E6DC4-708C-42BA-BC16-90CBEB4DA245}"/>
              </a:ext>
            </a:extLst>
          </p:cNvPr>
          <p:cNvPicPr>
            <a:picLocks noChangeAspect="1"/>
          </p:cNvPicPr>
          <p:nvPr/>
        </p:nvPicPr>
        <p:blipFill>
          <a:blip r:embed="rId2"/>
          <a:stretch>
            <a:fillRect/>
          </a:stretch>
        </p:blipFill>
        <p:spPr>
          <a:xfrm>
            <a:off x="726688" y="1907168"/>
            <a:ext cx="5554254" cy="3691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2099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FDD79287-3979-4B11-BDB4-A5B1A17EABED}"/>
              </a:ext>
            </a:extLst>
          </p:cNvPr>
          <p:cNvPicPr>
            <a:picLocks noGrp="1" noChangeAspect="1"/>
          </p:cNvPicPr>
          <p:nvPr>
            <p:ph idx="1"/>
          </p:nvPr>
        </p:nvPicPr>
        <p:blipFill>
          <a:blip r:embed="rId2"/>
          <a:stretch>
            <a:fillRect/>
          </a:stretch>
        </p:blipFill>
        <p:spPr>
          <a:xfrm>
            <a:off x="2252546" y="784065"/>
            <a:ext cx="7426711" cy="5289870"/>
          </a:xfrm>
          <a:prstGeom prst="rect">
            <a:avLst/>
          </a:prstGeom>
        </p:spPr>
      </p:pic>
    </p:spTree>
    <p:extLst>
      <p:ext uri="{BB962C8B-B14F-4D97-AF65-F5344CB8AC3E}">
        <p14:creationId xmlns:p14="http://schemas.microsoft.com/office/powerpoint/2010/main" val="3681195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D1ADDCA9-657C-4EA3-A8B1-910C76DCBA7D}"/>
              </a:ext>
            </a:extLst>
          </p:cNvPr>
          <p:cNvPicPr>
            <a:picLocks noGrp="1" noChangeAspect="1"/>
          </p:cNvPicPr>
          <p:nvPr>
            <p:ph idx="1"/>
          </p:nvPr>
        </p:nvPicPr>
        <p:blipFill>
          <a:blip r:embed="rId2"/>
          <a:stretch>
            <a:fillRect/>
          </a:stretch>
        </p:blipFill>
        <p:spPr>
          <a:xfrm>
            <a:off x="1824296" y="1059366"/>
            <a:ext cx="8543407" cy="4560848"/>
          </a:xfrm>
          <a:prstGeom prst="rect">
            <a:avLst/>
          </a:prstGeom>
        </p:spPr>
      </p:pic>
    </p:spTree>
    <p:extLst>
      <p:ext uri="{BB962C8B-B14F-4D97-AF65-F5344CB8AC3E}">
        <p14:creationId xmlns:p14="http://schemas.microsoft.com/office/powerpoint/2010/main" val="536318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927648" y="77427"/>
            <a:ext cx="4927354"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re 3"/>
          <p:cNvSpPr>
            <a:spLocks noGrp="1"/>
          </p:cNvSpPr>
          <p:nvPr>
            <p:ph type="title"/>
          </p:nvPr>
        </p:nvSpPr>
        <p:spPr>
          <a:xfrm>
            <a:off x="1703512" y="404664"/>
            <a:ext cx="1378496" cy="5314602"/>
          </a:xfrm>
        </p:spPr>
        <p:txBody>
          <a:bodyPr/>
          <a:lstStyle/>
          <a:p>
            <a:r>
              <a:rPr lang="fr-BE" b="1" dirty="0">
                <a:solidFill>
                  <a:srgbClr val="002060"/>
                </a:solidFill>
                <a:effectLst>
                  <a:outerShdw blurRad="38100" dist="38100" dir="2700000" algn="tl">
                    <a:srgbClr val="000000">
                      <a:alpha val="43137"/>
                    </a:srgbClr>
                  </a:outerShdw>
                </a:effectLst>
              </a:rPr>
              <a:t>S</a:t>
            </a:r>
            <a:br>
              <a:rPr lang="fr-BE" b="1" dirty="0">
                <a:solidFill>
                  <a:srgbClr val="002060"/>
                </a:solidFill>
                <a:effectLst>
                  <a:outerShdw blurRad="38100" dist="38100" dir="2700000" algn="tl">
                    <a:srgbClr val="000000">
                      <a:alpha val="43137"/>
                    </a:srgbClr>
                  </a:outerShdw>
                </a:effectLst>
              </a:rPr>
            </a:br>
            <a:r>
              <a:rPr lang="fr-BE" b="1" dirty="0">
                <a:solidFill>
                  <a:srgbClr val="002060"/>
                </a:solidFill>
                <a:effectLst>
                  <a:outerShdw blurRad="38100" dist="38100" dir="2700000" algn="tl">
                    <a:srgbClr val="000000">
                      <a:alpha val="43137"/>
                    </a:srgbClr>
                  </a:outerShdw>
                </a:effectLst>
              </a:rPr>
              <a:t>u</a:t>
            </a:r>
            <a:br>
              <a:rPr lang="fr-BE" b="1" dirty="0">
                <a:solidFill>
                  <a:srgbClr val="002060"/>
                </a:solidFill>
                <a:effectLst>
                  <a:outerShdw blurRad="38100" dist="38100" dir="2700000" algn="tl">
                    <a:srgbClr val="000000">
                      <a:alpha val="43137"/>
                    </a:srgbClr>
                  </a:outerShdw>
                </a:effectLst>
              </a:rPr>
            </a:br>
            <a:r>
              <a:rPr lang="fr-BE" b="1" dirty="0">
                <a:solidFill>
                  <a:srgbClr val="002060"/>
                </a:solidFill>
                <a:effectLst>
                  <a:outerShdw blurRad="38100" dist="38100" dir="2700000" algn="tl">
                    <a:srgbClr val="000000">
                      <a:alpha val="43137"/>
                    </a:srgbClr>
                  </a:outerShdw>
                </a:effectLst>
              </a:rPr>
              <a:t>i</a:t>
            </a:r>
            <a:br>
              <a:rPr lang="fr-BE" b="1" dirty="0">
                <a:solidFill>
                  <a:srgbClr val="002060"/>
                </a:solidFill>
                <a:effectLst>
                  <a:outerShdw blurRad="38100" dist="38100" dir="2700000" algn="tl">
                    <a:srgbClr val="000000">
                      <a:alpha val="43137"/>
                    </a:srgbClr>
                  </a:outerShdw>
                </a:effectLst>
              </a:rPr>
            </a:br>
            <a:r>
              <a:rPr lang="fr-BE" b="1" dirty="0">
                <a:solidFill>
                  <a:srgbClr val="002060"/>
                </a:solidFill>
                <a:effectLst>
                  <a:outerShdw blurRad="38100" dist="38100" dir="2700000" algn="tl">
                    <a:srgbClr val="000000">
                      <a:alpha val="43137"/>
                    </a:srgbClr>
                  </a:outerShdw>
                </a:effectLst>
              </a:rPr>
              <a:t>v</a:t>
            </a:r>
            <a:br>
              <a:rPr lang="fr-BE" b="1" dirty="0">
                <a:solidFill>
                  <a:srgbClr val="002060"/>
                </a:solidFill>
                <a:effectLst>
                  <a:outerShdw blurRad="38100" dist="38100" dir="2700000" algn="tl">
                    <a:srgbClr val="000000">
                      <a:alpha val="43137"/>
                    </a:srgbClr>
                  </a:outerShdw>
                </a:effectLst>
              </a:rPr>
            </a:br>
            <a:r>
              <a:rPr lang="fr-BE" b="1" dirty="0">
                <a:solidFill>
                  <a:srgbClr val="002060"/>
                </a:solidFill>
                <a:effectLst>
                  <a:outerShdw blurRad="38100" dist="38100" dir="2700000" algn="tl">
                    <a:srgbClr val="000000">
                      <a:alpha val="43137"/>
                    </a:srgbClr>
                  </a:outerShdw>
                </a:effectLst>
              </a:rPr>
              <a:t>i </a:t>
            </a:r>
          </a:p>
        </p:txBody>
      </p:sp>
      <p:sp>
        <p:nvSpPr>
          <p:cNvPr id="2" name="Espace réservé du pied de page 1"/>
          <p:cNvSpPr>
            <a:spLocks noGrp="1"/>
          </p:cNvSpPr>
          <p:nvPr>
            <p:ph type="ftr" sz="quarter" idx="11"/>
          </p:nvPr>
        </p:nvSpPr>
        <p:spPr/>
        <p:txBody>
          <a:bodyPr/>
          <a:lstStyle/>
          <a:p>
            <a:r>
              <a:rPr lang="fr-BE"/>
              <a:t>Département Infirmier 28 mars 2022</a:t>
            </a:r>
          </a:p>
        </p:txBody>
      </p:sp>
      <p:sp>
        <p:nvSpPr>
          <p:cNvPr id="3" name="Espace réservé du numéro de diapositive 2"/>
          <p:cNvSpPr>
            <a:spLocks noGrp="1"/>
          </p:cNvSpPr>
          <p:nvPr>
            <p:ph type="sldNum" sz="quarter" idx="12"/>
          </p:nvPr>
        </p:nvSpPr>
        <p:spPr/>
        <p:txBody>
          <a:bodyPr/>
          <a:lstStyle/>
          <a:p>
            <a:fld id="{85BB8462-1985-4D3A-AABF-F8274E02A779}" type="slidenum">
              <a:rPr lang="fr-BE" smtClean="0"/>
              <a:t>35</a:t>
            </a:fld>
            <a:endParaRPr lang="fr-BE"/>
          </a:p>
        </p:txBody>
      </p:sp>
    </p:spTree>
    <p:extLst>
      <p:ext uri="{BB962C8B-B14F-4D97-AF65-F5344CB8AC3E}">
        <p14:creationId xmlns:p14="http://schemas.microsoft.com/office/powerpoint/2010/main" val="3018070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456695" y="173107"/>
            <a:ext cx="6653851" cy="618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pied de page 1"/>
          <p:cNvSpPr>
            <a:spLocks noGrp="1"/>
          </p:cNvSpPr>
          <p:nvPr>
            <p:ph type="ftr" sz="quarter" idx="11"/>
          </p:nvPr>
        </p:nvSpPr>
        <p:spPr/>
        <p:txBody>
          <a:bodyPr/>
          <a:lstStyle/>
          <a:p>
            <a:r>
              <a:rPr lang="fr-BE"/>
              <a:t>Département Infirmier 28 mars 2022</a:t>
            </a:r>
          </a:p>
        </p:txBody>
      </p:sp>
      <p:sp>
        <p:nvSpPr>
          <p:cNvPr id="3" name="Espace réservé du numéro de diapositive 2"/>
          <p:cNvSpPr>
            <a:spLocks noGrp="1"/>
          </p:cNvSpPr>
          <p:nvPr>
            <p:ph type="sldNum" sz="quarter" idx="12"/>
          </p:nvPr>
        </p:nvSpPr>
        <p:spPr/>
        <p:txBody>
          <a:bodyPr/>
          <a:lstStyle/>
          <a:p>
            <a:fld id="{85BB8462-1985-4D3A-AABF-F8274E02A779}" type="slidenum">
              <a:rPr lang="fr-BE" smtClean="0"/>
              <a:t>36</a:t>
            </a:fld>
            <a:endParaRPr lang="fr-BE"/>
          </a:p>
        </p:txBody>
      </p:sp>
    </p:spTree>
    <p:extLst>
      <p:ext uri="{BB962C8B-B14F-4D97-AF65-F5344CB8AC3E}">
        <p14:creationId xmlns:p14="http://schemas.microsoft.com/office/powerpoint/2010/main" val="2643296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6262559-DF6A-498B-9A8B-0941CB57B0B5}"/>
              </a:ext>
            </a:extLst>
          </p:cNvPr>
          <p:cNvSpPr txBox="1"/>
          <p:nvPr/>
        </p:nvSpPr>
        <p:spPr>
          <a:xfrm rot="20896085">
            <a:off x="4032128" y="1823800"/>
            <a:ext cx="4777603" cy="2400657"/>
          </a:xfrm>
          <a:prstGeom prst="rect">
            <a:avLst/>
          </a:prstGeom>
          <a:noFill/>
        </p:spPr>
        <p:txBody>
          <a:bodyPr wrap="square" rtlCol="0">
            <a:spAutoFit/>
          </a:bodyPr>
          <a:lstStyle/>
          <a:p>
            <a:r>
              <a:rPr lang="fr-BE" sz="15000" dirty="0">
                <a:solidFill>
                  <a:srgbClr val="002060"/>
                </a:solidFill>
                <a:latin typeface="Brush Script MT" panose="03060802040406070304" pitchFamily="66" charset="0"/>
              </a:rPr>
              <a:t>Merci </a:t>
            </a:r>
          </a:p>
        </p:txBody>
      </p:sp>
      <p:sp>
        <p:nvSpPr>
          <p:cNvPr id="5" name="ZoneTexte 4">
            <a:extLst>
              <a:ext uri="{FF2B5EF4-FFF2-40B4-BE49-F238E27FC236}">
                <a16:creationId xmlns:a16="http://schemas.microsoft.com/office/drawing/2014/main" id="{93304D60-2CEA-497C-80A8-0EA8FDB3DFBA}"/>
              </a:ext>
            </a:extLst>
          </p:cNvPr>
          <p:cNvSpPr txBox="1"/>
          <p:nvPr/>
        </p:nvSpPr>
        <p:spPr>
          <a:xfrm>
            <a:off x="3414561" y="5057522"/>
            <a:ext cx="5362878" cy="523220"/>
          </a:xfrm>
          <a:prstGeom prst="rect">
            <a:avLst/>
          </a:prstGeom>
          <a:noFill/>
        </p:spPr>
        <p:txBody>
          <a:bodyPr wrap="none" rtlCol="0">
            <a:spAutoFit/>
          </a:bodyPr>
          <a:lstStyle/>
          <a:p>
            <a:r>
              <a:rPr lang="fr-BE" sz="2800" dirty="0"/>
              <a:t>jacques.dumont@erasme.ulb.ac.be</a:t>
            </a:r>
          </a:p>
        </p:txBody>
      </p:sp>
    </p:spTree>
    <p:extLst>
      <p:ext uri="{BB962C8B-B14F-4D97-AF65-F5344CB8AC3E}">
        <p14:creationId xmlns:p14="http://schemas.microsoft.com/office/powerpoint/2010/main" val="132650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1CA3A417-17D0-574A-B935-430D56379A95}"/>
              </a:ext>
            </a:extLst>
          </p:cNvPr>
          <p:cNvSpPr>
            <a:spLocks noGrp="1"/>
          </p:cNvSpPr>
          <p:nvPr>
            <p:ph type="title"/>
          </p:nvPr>
        </p:nvSpPr>
        <p:spPr>
          <a:xfrm>
            <a:off x="731520" y="731520"/>
            <a:ext cx="6089904" cy="1426464"/>
          </a:xfrm>
        </p:spPr>
        <p:txBody>
          <a:bodyPr>
            <a:normAutofit/>
          </a:bodyPr>
          <a:lstStyle/>
          <a:p>
            <a:r>
              <a:rPr lang="fr-FR" dirty="0">
                <a:solidFill>
                  <a:srgbClr val="FFFFFF"/>
                </a:solidFill>
                <a:latin typeface="Avenir Next" panose="020B0503020202020204" pitchFamily="34" charset="0"/>
              </a:rPr>
              <a:t>Modèle conceptuel de soins infirmiers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47BA435-7610-C345-B940-FD0509BE903A}"/>
              </a:ext>
            </a:extLst>
          </p:cNvPr>
          <p:cNvSpPr>
            <a:spLocks noGrp="1"/>
          </p:cNvSpPr>
          <p:nvPr>
            <p:ph idx="1"/>
          </p:nvPr>
        </p:nvSpPr>
        <p:spPr>
          <a:xfrm>
            <a:off x="789456" y="2608760"/>
            <a:ext cx="10597729" cy="3283260"/>
          </a:xfrm>
        </p:spPr>
        <p:txBody>
          <a:bodyPr anchor="ctr">
            <a:normAutofit/>
          </a:bodyPr>
          <a:lstStyle/>
          <a:p>
            <a:r>
              <a:rPr lang="fr-FR" sz="2100" b="1" dirty="0">
                <a:latin typeface="Avenir Next" panose="020B0503020202020204" pitchFamily="34" charset="0"/>
              </a:rPr>
              <a:t>Chaque infirmière et infirmier fonde sa pratique sur des modèles conceptuels. </a:t>
            </a:r>
          </a:p>
          <a:p>
            <a:r>
              <a:rPr lang="fr-FR" sz="2100" dirty="0">
                <a:latin typeface="Avenir Next" panose="020B0503020202020204" pitchFamily="34" charset="0"/>
              </a:rPr>
              <a:t>Parfois ceux-ci sont des représentations explicites mais personnelles de leurs pratiques, parfois ils restent implicites, dans leurs actes comme dans leurs écrits (Fawcett, 2016, p. 4).  </a:t>
            </a:r>
          </a:p>
          <a:p>
            <a:r>
              <a:rPr lang="fr-FR" sz="2100" dirty="0">
                <a:latin typeface="Avenir Next" panose="020B0503020202020204" pitchFamily="34" charset="0"/>
              </a:rPr>
              <a:t>Dans les deux cas, les interventions infirmières ne sont pas (aisément) compréhensibles par d’autres quant aux motivations qui les sous-tendent et aux résultats qui sont attendus, ce qui nuit à la continuité de soins, à l’acquisition de nouvelles connaissances et à l’image de la profession.  </a:t>
            </a:r>
          </a:p>
          <a:p>
            <a:r>
              <a:rPr lang="fr-FR" sz="2100" dirty="0">
                <a:latin typeface="Avenir Next" panose="020B0503020202020204" pitchFamily="34" charset="0"/>
              </a:rPr>
              <a:t>C’est pourquoi Fawcett souligne l’importance d’agir selon un modèle conceptuel explicite.</a:t>
            </a:r>
          </a:p>
        </p:txBody>
      </p:sp>
    </p:spTree>
    <p:extLst>
      <p:ext uri="{BB962C8B-B14F-4D97-AF65-F5344CB8AC3E}">
        <p14:creationId xmlns:p14="http://schemas.microsoft.com/office/powerpoint/2010/main" val="42706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re 3">
            <a:extLst>
              <a:ext uri="{FF2B5EF4-FFF2-40B4-BE49-F238E27FC236}">
                <a16:creationId xmlns:a16="http://schemas.microsoft.com/office/drawing/2014/main" id="{F1E2A572-4773-0F45-82FC-FDA22F55EA0A}"/>
              </a:ext>
            </a:extLst>
          </p:cNvPr>
          <p:cNvSpPr>
            <a:spLocks noGrp="1"/>
          </p:cNvSpPr>
          <p:nvPr>
            <p:ph type="title"/>
          </p:nvPr>
        </p:nvSpPr>
        <p:spPr>
          <a:xfrm>
            <a:off x="731520" y="731520"/>
            <a:ext cx="6089904" cy="1426464"/>
          </a:xfrm>
        </p:spPr>
        <p:txBody>
          <a:bodyPr>
            <a:normAutofit/>
          </a:bodyPr>
          <a:lstStyle/>
          <a:p>
            <a:r>
              <a:rPr lang="fr-FR" dirty="0">
                <a:solidFill>
                  <a:srgbClr val="FFFFFF"/>
                </a:solidFill>
                <a:latin typeface="Avenir Next" panose="020B0503020202020204" pitchFamily="34" charset="0"/>
              </a:rPr>
              <a:t>Modèle conceptuel de soins infirmiers</a:t>
            </a: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contenu 4">
            <a:extLst>
              <a:ext uri="{FF2B5EF4-FFF2-40B4-BE49-F238E27FC236}">
                <a16:creationId xmlns:a16="http://schemas.microsoft.com/office/drawing/2014/main" id="{3CD9EB71-ABE0-0E48-AAEF-6D89DC43D843}"/>
              </a:ext>
            </a:extLst>
          </p:cNvPr>
          <p:cNvSpPr>
            <a:spLocks noGrp="1"/>
          </p:cNvSpPr>
          <p:nvPr>
            <p:ph idx="1"/>
          </p:nvPr>
        </p:nvSpPr>
        <p:spPr>
          <a:xfrm>
            <a:off x="789456" y="2798385"/>
            <a:ext cx="10597729" cy="3283260"/>
          </a:xfrm>
        </p:spPr>
        <p:txBody>
          <a:bodyPr anchor="ctr">
            <a:normAutofit/>
          </a:bodyPr>
          <a:lstStyle/>
          <a:p>
            <a:pPr marL="285750" indent="-285750">
              <a:lnSpc>
                <a:spcPct val="100000"/>
              </a:lnSpc>
              <a:buFont typeface="Arial" panose="020B0604020202020204" pitchFamily="34" charset="0"/>
              <a:buChar char="•"/>
            </a:pPr>
            <a:r>
              <a:rPr lang="fr-BE" sz="2500" dirty="0">
                <a:latin typeface="Avenir Next" panose="020B0503020202020204" pitchFamily="34" charset="0"/>
              </a:rPr>
              <a:t>cadre de référence caractéristique, pour réfléchir à quoi s’intéressent les infirmières : « horizon d’aspirations » (Popper, 1965, p. 47)</a:t>
            </a:r>
          </a:p>
          <a:p>
            <a:pPr marL="285750" indent="-285750">
              <a:lnSpc>
                <a:spcPct val="100000"/>
              </a:lnSpc>
              <a:buFont typeface="Arial" panose="020B0604020202020204" pitchFamily="34" charset="0"/>
              <a:buChar char="•"/>
            </a:pPr>
            <a:r>
              <a:rPr lang="fr-BE" sz="2500" dirty="0">
                <a:latin typeface="Avenir Next" panose="020B0503020202020204" pitchFamily="34" charset="0"/>
              </a:rPr>
              <a:t>guide la pratique infirmière dans le champ de la clinique, de la gestion, de la formation, de la recherche et sur le plan socio-politique</a:t>
            </a:r>
          </a:p>
          <a:p>
            <a:pPr marL="285750" indent="-285750">
              <a:lnSpc>
                <a:spcPct val="100000"/>
              </a:lnSpc>
              <a:buFont typeface="Arial" panose="020B0604020202020204" pitchFamily="34" charset="0"/>
              <a:buChar char="•"/>
            </a:pPr>
            <a:r>
              <a:rPr lang="fr-BE" sz="2500" dirty="0">
                <a:latin typeface="Avenir Next" panose="020B0503020202020204" pitchFamily="34" charset="0"/>
              </a:rPr>
              <a:t>aucun modèle n’a démontré sa supériorité « universelle », mais certains modèles peuvent être plus appropriés que d’autres dans certaines situations</a:t>
            </a:r>
          </a:p>
        </p:txBody>
      </p:sp>
    </p:spTree>
    <p:extLst>
      <p:ext uri="{BB962C8B-B14F-4D97-AF65-F5344CB8AC3E}">
        <p14:creationId xmlns:p14="http://schemas.microsoft.com/office/powerpoint/2010/main" val="2953252150"/>
      </p:ext>
    </p:extLst>
  </p:cSld>
  <p:clrMapOvr>
    <a:masterClrMapping/>
  </p:clrMapOvr>
  <p:extLst>
    <p:ext uri="{6950BFC3-D8DA-4A85-94F7-54DA5524770B}">
      <p188:commentRel xmlns=""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203DE33-2CD4-4CA8-9AF3-37C3B6513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AF57B88-1D4C-41FA-A761-EC1DD10C3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2548F45-5164-4ABB-8212-7F293FDED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E81CCFB-7BEF-4186-86FB-D09450B4D0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Image 5">
            <a:extLst>
              <a:ext uri="{FF2B5EF4-FFF2-40B4-BE49-F238E27FC236}">
                <a16:creationId xmlns:a16="http://schemas.microsoft.com/office/drawing/2014/main" id="{DDE148E6-04D4-274E-BC8C-90936A3AD090}"/>
              </a:ext>
            </a:extLst>
          </p:cNvPr>
          <p:cNvPicPr>
            <a:picLocks noChangeAspect="1"/>
          </p:cNvPicPr>
          <p:nvPr/>
        </p:nvPicPr>
        <p:blipFill>
          <a:blip r:embed="rId3"/>
          <a:stretch>
            <a:fillRect/>
          </a:stretch>
        </p:blipFill>
        <p:spPr>
          <a:xfrm>
            <a:off x="5841520" y="4258491"/>
            <a:ext cx="4413284" cy="2186940"/>
          </a:xfrm>
          <a:prstGeom prst="rect">
            <a:avLst/>
          </a:prstGeom>
        </p:spPr>
      </p:pic>
      <p:pic>
        <p:nvPicPr>
          <p:cNvPr id="7" name="Image 6">
            <a:extLst>
              <a:ext uri="{FF2B5EF4-FFF2-40B4-BE49-F238E27FC236}">
                <a16:creationId xmlns:a16="http://schemas.microsoft.com/office/drawing/2014/main" id="{2234EFC9-10E9-9440-AB70-AA269573DC56}"/>
              </a:ext>
            </a:extLst>
          </p:cNvPr>
          <p:cNvPicPr>
            <a:picLocks noChangeAspect="1"/>
          </p:cNvPicPr>
          <p:nvPr/>
        </p:nvPicPr>
        <p:blipFill>
          <a:blip r:embed="rId4"/>
          <a:stretch>
            <a:fillRect/>
          </a:stretch>
        </p:blipFill>
        <p:spPr>
          <a:xfrm>
            <a:off x="227531" y="121531"/>
            <a:ext cx="3581400" cy="2362200"/>
          </a:xfrm>
          <a:prstGeom prst="rect">
            <a:avLst/>
          </a:prstGeom>
        </p:spPr>
      </p:pic>
      <p:pic>
        <p:nvPicPr>
          <p:cNvPr id="1026" name="Picture 2" descr="Mains Secouer Poignée De Main - Image gratuite sur Pixabay">
            <a:extLst>
              <a:ext uri="{FF2B5EF4-FFF2-40B4-BE49-F238E27FC236}">
                <a16:creationId xmlns:a16="http://schemas.microsoft.com/office/drawing/2014/main" id="{97C1FF0B-9E99-8B45-9009-0FDA01FDE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4712" y="1539395"/>
            <a:ext cx="8157288" cy="271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23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330D6772-5550-42D5-B8BC-CDE2836562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97DB0DD1-0F30-4B7E-A6DC-3DDA7D5B35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CA31140F-8227-B449-BE94-12FBDA139AF3}"/>
              </a:ext>
            </a:extLst>
          </p:cNvPr>
          <p:cNvPicPr>
            <a:picLocks noChangeAspect="1"/>
          </p:cNvPicPr>
          <p:nvPr/>
        </p:nvPicPr>
        <p:blipFill rotWithShape="1">
          <a:blip r:embed="rId3">
            <a:alphaModFix amt="60000"/>
          </a:blip>
          <a:srcRect l="11905"/>
          <a:stretch/>
        </p:blipFill>
        <p:spPr>
          <a:xfrm>
            <a:off x="838199" y="10"/>
            <a:ext cx="12192001" cy="6857990"/>
          </a:xfrm>
          <a:prstGeom prst="rect">
            <a:avLst/>
          </a:prstGeom>
        </p:spPr>
      </p:pic>
      <p:sp>
        <p:nvSpPr>
          <p:cNvPr id="2" name="Titre 1">
            <a:extLst>
              <a:ext uri="{FF2B5EF4-FFF2-40B4-BE49-F238E27FC236}">
                <a16:creationId xmlns:a16="http://schemas.microsoft.com/office/drawing/2014/main" id="{AAC52AB5-63DC-3244-B3A9-7E6B578651A0}"/>
              </a:ext>
            </a:extLst>
          </p:cNvPr>
          <p:cNvSpPr>
            <a:spLocks noGrp="1"/>
          </p:cNvSpPr>
          <p:nvPr>
            <p:ph type="title"/>
          </p:nvPr>
        </p:nvSpPr>
        <p:spPr>
          <a:xfrm>
            <a:off x="1676399" y="1392977"/>
            <a:ext cx="4155825" cy="4072044"/>
          </a:xfrm>
        </p:spPr>
        <p:txBody>
          <a:bodyPr anchor="t">
            <a:normAutofit/>
          </a:bodyPr>
          <a:lstStyle/>
          <a:p>
            <a:r>
              <a:rPr lang="fr-FR" dirty="0">
                <a:solidFill>
                  <a:srgbClr val="FFFFFF"/>
                </a:solidFill>
                <a:latin typeface="Avenir Next" panose="020B0503020202020204" pitchFamily="34" charset="0"/>
              </a:rPr>
              <a:t>Concepts clés majeurs</a:t>
            </a:r>
          </a:p>
        </p:txBody>
      </p:sp>
      <p:graphicFrame>
        <p:nvGraphicFramePr>
          <p:cNvPr id="6" name="Espace réservé du contenu 5">
            <a:extLst>
              <a:ext uri="{FF2B5EF4-FFF2-40B4-BE49-F238E27FC236}">
                <a16:creationId xmlns:a16="http://schemas.microsoft.com/office/drawing/2014/main" id="{077DB0D8-5E2E-A34D-B8C6-251D12DC3436}"/>
              </a:ext>
            </a:extLst>
          </p:cNvPr>
          <p:cNvGraphicFramePr>
            <a:graphicFrameLocks noGrp="1"/>
          </p:cNvGraphicFramePr>
          <p:nvPr>
            <p:ph idx="1"/>
            <p:extLst>
              <p:ext uri="{D42A27DB-BD31-4B8C-83A1-F6EECF244321}">
                <p14:modId xmlns:p14="http://schemas.microsoft.com/office/powerpoint/2010/main" val="2407563012"/>
              </p:ext>
            </p:extLst>
          </p:nvPr>
        </p:nvGraphicFramePr>
        <p:xfrm>
          <a:off x="5507864" y="1252469"/>
          <a:ext cx="6167248" cy="4072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489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94EC03AF-1020-D94B-B44F-7831C3063CAA}"/>
              </a:ext>
            </a:extLst>
          </p:cNvPr>
          <p:cNvSpPr>
            <a:spLocks noGrp="1"/>
          </p:cNvSpPr>
          <p:nvPr>
            <p:ph type="title"/>
          </p:nvPr>
        </p:nvSpPr>
        <p:spPr>
          <a:xfrm>
            <a:off x="257697" y="278535"/>
            <a:ext cx="9895951" cy="1033669"/>
          </a:xfrm>
        </p:spPr>
        <p:txBody>
          <a:bodyPr>
            <a:normAutofit/>
          </a:bodyPr>
          <a:lstStyle/>
          <a:p>
            <a:r>
              <a:rPr lang="fr-FR" sz="4000" dirty="0">
                <a:solidFill>
                  <a:srgbClr val="FFFFFF"/>
                </a:solidFill>
                <a:latin typeface="Avenir Next" panose="020B0503020202020204" pitchFamily="34" charset="0"/>
              </a:rPr>
              <a:t>Postulats et valeurs (1/2)</a:t>
            </a:r>
          </a:p>
        </p:txBody>
      </p:sp>
      <p:sp>
        <p:nvSpPr>
          <p:cNvPr id="5" name="Espace réservé du contenu 4">
            <a:extLst>
              <a:ext uri="{FF2B5EF4-FFF2-40B4-BE49-F238E27FC236}">
                <a16:creationId xmlns:a16="http://schemas.microsoft.com/office/drawing/2014/main" id="{E230DFBC-648D-3145-BFC4-3756C6B332AD}"/>
              </a:ext>
            </a:extLst>
          </p:cNvPr>
          <p:cNvSpPr>
            <a:spLocks noGrp="1"/>
          </p:cNvSpPr>
          <p:nvPr>
            <p:ph idx="1"/>
          </p:nvPr>
        </p:nvSpPr>
        <p:spPr/>
        <p:txBody>
          <a:bodyPr>
            <a:normAutofit fontScale="92500" lnSpcReduction="10000"/>
          </a:bodyPr>
          <a:lstStyle/>
          <a:p>
            <a:pPr>
              <a:lnSpc>
                <a:spcPct val="110000"/>
              </a:lnSpc>
            </a:pPr>
            <a:r>
              <a:rPr lang="fr-BE" dirty="0">
                <a:latin typeface="Avenir Next" panose="020B0503020202020204" pitchFamily="34" charset="0"/>
              </a:rPr>
              <a:t>Le MPHS s’inscrit dans le courant </a:t>
            </a:r>
            <a:r>
              <a:rPr lang="fr-BE" b="1" dirty="0">
                <a:solidFill>
                  <a:srgbClr val="079BB0"/>
                </a:solidFill>
                <a:latin typeface="Avenir Next" panose="020B0503020202020204" pitchFamily="34" charset="0"/>
              </a:rPr>
              <a:t>humaniste-</a:t>
            </a:r>
            <a:r>
              <a:rPr lang="fr-BE" b="1" i="1" dirty="0" err="1">
                <a:solidFill>
                  <a:srgbClr val="079BB0"/>
                </a:solidFill>
                <a:latin typeface="Avenir Next" panose="020B0503020202020204" pitchFamily="34" charset="0"/>
              </a:rPr>
              <a:t>caring</a:t>
            </a:r>
            <a:r>
              <a:rPr lang="fr-BE" b="1" dirty="0">
                <a:solidFill>
                  <a:srgbClr val="079BB0"/>
                </a:solidFill>
                <a:latin typeface="Avenir Next" panose="020B0503020202020204" pitchFamily="34" charset="0"/>
              </a:rPr>
              <a:t> post-moderne</a:t>
            </a:r>
            <a:r>
              <a:rPr lang="fr-BE" dirty="0">
                <a:latin typeface="Avenir Next" panose="020B0503020202020204" pitchFamily="34" charset="0"/>
              </a:rPr>
              <a:t>. </a:t>
            </a:r>
          </a:p>
          <a:p>
            <a:pPr algn="just">
              <a:lnSpc>
                <a:spcPct val="110000"/>
              </a:lnSpc>
            </a:pPr>
            <a:r>
              <a:rPr lang="fr-BE" dirty="0">
                <a:latin typeface="Avenir Next" panose="020B0503020202020204" pitchFamily="34" charset="0"/>
              </a:rPr>
              <a:t>C’est un modèle conceptuel de soins infirmiers </a:t>
            </a:r>
            <a:r>
              <a:rPr lang="fr-BE" b="1" dirty="0">
                <a:solidFill>
                  <a:srgbClr val="079BB0"/>
                </a:solidFill>
                <a:latin typeface="Avenir Next" panose="020B0503020202020204" pitchFamily="34" charset="0"/>
              </a:rPr>
              <a:t>laïque</a:t>
            </a:r>
            <a:r>
              <a:rPr lang="fr-BE" dirty="0">
                <a:latin typeface="Avenir Next" panose="020B0503020202020204" pitchFamily="34" charset="0"/>
              </a:rPr>
              <a:t>, au sens où il ne revendique son inscription dans aucune tradition religieuse. Il a une conception séculière du libre arbitre et postule par conséquent que l’être humain est également capable d’agir en fondant son action sur la raison dégagée des dogmes religieux.</a:t>
            </a:r>
          </a:p>
          <a:p>
            <a:pPr algn="just">
              <a:lnSpc>
                <a:spcPct val="110000"/>
              </a:lnSpc>
            </a:pPr>
            <a:r>
              <a:rPr lang="fr-BE" dirty="0">
                <a:latin typeface="Avenir Next" panose="020B0503020202020204" pitchFamily="34" charset="0"/>
              </a:rPr>
              <a:t>Dans une perspective de « Bonne Vie », le MPHS considère que </a:t>
            </a:r>
            <a:r>
              <a:rPr lang="fr-BE" b="1" dirty="0">
                <a:solidFill>
                  <a:srgbClr val="079BB0"/>
                </a:solidFill>
                <a:latin typeface="Avenir Next" panose="020B0503020202020204" pitchFamily="34" charset="0"/>
              </a:rPr>
              <a:t>la santé humaine, individuelle et collective, est indissociable de la santé planétaire</a:t>
            </a:r>
            <a:r>
              <a:rPr lang="fr-BE" dirty="0">
                <a:latin typeface="Avenir Next" panose="020B0503020202020204" pitchFamily="34" charset="0"/>
              </a:rPr>
              <a:t>, définie comme la santé de la civilisation humaine et de l'état des systèmes naturels dont elle fait partie et dont elle dépend.</a:t>
            </a:r>
          </a:p>
        </p:txBody>
      </p:sp>
      <p:pic>
        <p:nvPicPr>
          <p:cNvPr id="15" name="Image 14">
            <a:extLst>
              <a:ext uri="{FF2B5EF4-FFF2-40B4-BE49-F238E27FC236}">
                <a16:creationId xmlns:a16="http://schemas.microsoft.com/office/drawing/2014/main" id="{16C69AB8-DAD6-934E-9D1A-7BDC400ADA2B}"/>
              </a:ext>
            </a:extLst>
          </p:cNvPr>
          <p:cNvPicPr>
            <a:picLocks noChangeAspect="1"/>
          </p:cNvPicPr>
          <p:nvPr/>
        </p:nvPicPr>
        <p:blipFill>
          <a:blip r:embed="rId3"/>
          <a:stretch>
            <a:fillRect/>
          </a:stretch>
        </p:blipFill>
        <p:spPr>
          <a:xfrm>
            <a:off x="8726130" y="51164"/>
            <a:ext cx="3003643" cy="1488412"/>
          </a:xfrm>
          <a:prstGeom prst="rect">
            <a:avLst/>
          </a:prstGeom>
        </p:spPr>
      </p:pic>
    </p:spTree>
    <p:extLst>
      <p:ext uri="{BB962C8B-B14F-4D97-AF65-F5344CB8AC3E}">
        <p14:creationId xmlns:p14="http://schemas.microsoft.com/office/powerpoint/2010/main" val="2287337374"/>
      </p:ext>
    </p:extLst>
  </p:cSld>
  <p:clrMapOvr>
    <a:masterClrMapping/>
  </p:clrMapOvr>
  <p:extLst>
    <p:ext uri="{6950BFC3-D8DA-4A85-94F7-54DA5524770B}">
      <p188:commentRel xmlns=""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94EC03AF-1020-D94B-B44F-7831C3063CAA}"/>
              </a:ext>
            </a:extLst>
          </p:cNvPr>
          <p:cNvSpPr>
            <a:spLocks noGrp="1"/>
          </p:cNvSpPr>
          <p:nvPr>
            <p:ph type="title"/>
          </p:nvPr>
        </p:nvSpPr>
        <p:spPr>
          <a:xfrm>
            <a:off x="257697" y="275121"/>
            <a:ext cx="9895951" cy="1033669"/>
          </a:xfrm>
        </p:spPr>
        <p:txBody>
          <a:bodyPr>
            <a:normAutofit/>
          </a:bodyPr>
          <a:lstStyle/>
          <a:p>
            <a:r>
              <a:rPr lang="fr-FR" sz="4000" dirty="0">
                <a:solidFill>
                  <a:srgbClr val="FFFFFF"/>
                </a:solidFill>
                <a:latin typeface="Avenir Next" panose="020B0503020202020204" pitchFamily="34" charset="0"/>
              </a:rPr>
              <a:t>Postulats et valeurs (2/2)</a:t>
            </a:r>
          </a:p>
        </p:txBody>
      </p:sp>
      <p:sp>
        <p:nvSpPr>
          <p:cNvPr id="5" name="Espace réservé du contenu 4">
            <a:extLst>
              <a:ext uri="{FF2B5EF4-FFF2-40B4-BE49-F238E27FC236}">
                <a16:creationId xmlns:a16="http://schemas.microsoft.com/office/drawing/2014/main" id="{E230DFBC-648D-3145-BFC4-3756C6B332AD}"/>
              </a:ext>
            </a:extLst>
          </p:cNvPr>
          <p:cNvSpPr>
            <a:spLocks noGrp="1"/>
          </p:cNvSpPr>
          <p:nvPr>
            <p:ph idx="1"/>
          </p:nvPr>
        </p:nvSpPr>
        <p:spPr>
          <a:xfrm>
            <a:off x="459350" y="1597432"/>
            <a:ext cx="11606269" cy="5093300"/>
          </a:xfrm>
        </p:spPr>
        <p:txBody>
          <a:bodyPr>
            <a:normAutofit fontScale="92500" lnSpcReduction="20000"/>
          </a:bodyPr>
          <a:lstStyle/>
          <a:p>
            <a:pPr>
              <a:lnSpc>
                <a:spcPct val="120000"/>
              </a:lnSpc>
            </a:pPr>
            <a:r>
              <a:rPr lang="fr-BE" dirty="0">
                <a:latin typeface="Avenir Next" panose="020B0503020202020204" pitchFamily="34" charset="0"/>
              </a:rPr>
              <a:t>Les valeurs du MPHS sont :</a:t>
            </a:r>
          </a:p>
          <a:p>
            <a:pPr lvl="1">
              <a:lnSpc>
                <a:spcPct val="120000"/>
              </a:lnSpc>
            </a:pPr>
            <a:r>
              <a:rPr lang="fr-BE" b="1" dirty="0">
                <a:solidFill>
                  <a:srgbClr val="079BB0"/>
                </a:solidFill>
                <a:latin typeface="Avenir Next" panose="020B0503020202020204" pitchFamily="34" charset="0"/>
              </a:rPr>
              <a:t>la tolérance </a:t>
            </a:r>
            <a:r>
              <a:rPr lang="fr-BE" dirty="0">
                <a:latin typeface="Avenir Next" panose="020B0503020202020204" pitchFamily="34" charset="0"/>
              </a:rPr>
              <a:t>: chaque être humain, dans toutes ses dimensions mérite tous les égards et la considération du fait de son statut d’être humain ;</a:t>
            </a:r>
          </a:p>
          <a:p>
            <a:pPr lvl="1">
              <a:lnSpc>
                <a:spcPct val="120000"/>
              </a:lnSpc>
            </a:pPr>
            <a:r>
              <a:rPr lang="fr-BE" b="1" dirty="0">
                <a:solidFill>
                  <a:srgbClr val="079BB0"/>
                </a:solidFill>
                <a:latin typeface="Avenir Next" panose="020B0503020202020204" pitchFamily="34" charset="0"/>
              </a:rPr>
              <a:t>l’autonomie</a:t>
            </a:r>
            <a:r>
              <a:rPr lang="fr-BE" b="1" dirty="0">
                <a:latin typeface="Avenir Next" panose="020B0503020202020204" pitchFamily="34" charset="0"/>
              </a:rPr>
              <a:t> </a:t>
            </a:r>
            <a:r>
              <a:rPr lang="fr-BE" dirty="0">
                <a:latin typeface="Avenir Next" panose="020B0503020202020204" pitchFamily="34" charset="0"/>
              </a:rPr>
              <a:t>: chaque être humain est libre et capable de se gouverner lui-même et d’effectuer ses propres choix ;</a:t>
            </a:r>
          </a:p>
          <a:p>
            <a:pPr lvl="1">
              <a:lnSpc>
                <a:spcPct val="120000"/>
              </a:lnSpc>
            </a:pPr>
            <a:r>
              <a:rPr lang="fr-BE" b="1" dirty="0">
                <a:solidFill>
                  <a:srgbClr val="079BB0"/>
                </a:solidFill>
                <a:latin typeface="Avenir Next" panose="020B0503020202020204" pitchFamily="34" charset="0"/>
              </a:rPr>
              <a:t>la confiance dans le potentiel intrinsèque de chaque être humain</a:t>
            </a:r>
            <a:r>
              <a:rPr lang="fr-BE" b="1" dirty="0">
                <a:latin typeface="Avenir Next" panose="020B0503020202020204" pitchFamily="34" charset="0"/>
              </a:rPr>
              <a:t> </a:t>
            </a:r>
            <a:r>
              <a:rPr lang="fr-BE" dirty="0">
                <a:latin typeface="Avenir Next" panose="020B0503020202020204" pitchFamily="34" charset="0"/>
              </a:rPr>
              <a:t>qui, dans la diversité, mobilise ses ressources ;</a:t>
            </a:r>
          </a:p>
          <a:p>
            <a:pPr lvl="1">
              <a:lnSpc>
                <a:spcPct val="120000"/>
              </a:lnSpc>
            </a:pPr>
            <a:r>
              <a:rPr lang="fr-BE" b="1" dirty="0">
                <a:solidFill>
                  <a:srgbClr val="079BB0"/>
                </a:solidFill>
                <a:latin typeface="Avenir Next" panose="020B0503020202020204" pitchFamily="34" charset="0"/>
              </a:rPr>
              <a:t>l’imputabilité</a:t>
            </a:r>
            <a:r>
              <a:rPr lang="fr-BE" dirty="0">
                <a:latin typeface="Avenir Next" panose="020B0503020202020204" pitchFamily="34" charset="0"/>
              </a:rPr>
              <a:t> : chaque être humain accepte de rendre compte de la façon dont il s’acquitte des responsabilités qu’il reconnait comme étant les siennes et des engagements qu’il a pris ;</a:t>
            </a:r>
          </a:p>
          <a:p>
            <a:pPr lvl="1">
              <a:lnSpc>
                <a:spcPct val="120000"/>
              </a:lnSpc>
            </a:pPr>
            <a:r>
              <a:rPr lang="fr-BE" b="1" dirty="0">
                <a:solidFill>
                  <a:srgbClr val="079BB0"/>
                </a:solidFill>
                <a:latin typeface="Avenir Next" panose="020B0503020202020204" pitchFamily="34" charset="0"/>
              </a:rPr>
              <a:t>l’égalité</a:t>
            </a:r>
            <a:r>
              <a:rPr lang="fr-BE" dirty="0">
                <a:latin typeface="Avenir Next" panose="020B0503020202020204" pitchFamily="34" charset="0"/>
              </a:rPr>
              <a:t> : chaque être humain mérite d’être considéré comme un égal dans la relation ;</a:t>
            </a:r>
          </a:p>
          <a:p>
            <a:pPr lvl="1">
              <a:lnSpc>
                <a:spcPct val="120000"/>
              </a:lnSpc>
            </a:pPr>
            <a:r>
              <a:rPr lang="fr-BE" b="1" dirty="0">
                <a:solidFill>
                  <a:srgbClr val="079BB0"/>
                </a:solidFill>
                <a:latin typeface="Avenir Next" panose="020B0503020202020204" pitchFamily="34" charset="0"/>
              </a:rPr>
              <a:t>la justice sociale </a:t>
            </a:r>
            <a:r>
              <a:rPr lang="fr-BE" dirty="0">
                <a:latin typeface="Avenir Next" panose="020B0503020202020204" pitchFamily="34" charset="0"/>
              </a:rPr>
              <a:t>: chaque être humain veille à ce que tous aient accès aux ressources qui lui permettent de se réaliser, et s’engage pour lutter contre les discriminations et corriger les inégalités en la matière.</a:t>
            </a:r>
          </a:p>
        </p:txBody>
      </p:sp>
      <p:pic>
        <p:nvPicPr>
          <p:cNvPr id="15" name="Image 14">
            <a:extLst>
              <a:ext uri="{FF2B5EF4-FFF2-40B4-BE49-F238E27FC236}">
                <a16:creationId xmlns:a16="http://schemas.microsoft.com/office/drawing/2014/main" id="{16C69AB8-DAD6-934E-9D1A-7BDC400ADA2B}"/>
              </a:ext>
            </a:extLst>
          </p:cNvPr>
          <p:cNvPicPr>
            <a:picLocks noChangeAspect="1"/>
          </p:cNvPicPr>
          <p:nvPr/>
        </p:nvPicPr>
        <p:blipFill>
          <a:blip r:embed="rId3"/>
          <a:stretch>
            <a:fillRect/>
          </a:stretch>
        </p:blipFill>
        <p:spPr>
          <a:xfrm>
            <a:off x="8726130" y="51164"/>
            <a:ext cx="3003643" cy="1488412"/>
          </a:xfrm>
          <a:prstGeom prst="rect">
            <a:avLst/>
          </a:prstGeom>
        </p:spPr>
      </p:pic>
    </p:spTree>
    <p:extLst>
      <p:ext uri="{BB962C8B-B14F-4D97-AF65-F5344CB8AC3E}">
        <p14:creationId xmlns:p14="http://schemas.microsoft.com/office/powerpoint/2010/main" val="2697425237"/>
      </p:ext>
    </p:extLst>
  </p:cSld>
  <p:clrMapOvr>
    <a:masterClrMapping/>
  </p:clrMapOvr>
  <p:extLst>
    <p:ext uri="{6950BFC3-D8DA-4A85-94F7-54DA5524770B}">
      <p188:commentRel xmlns="" xmlns:p188="http://schemas.microsoft.com/office/powerpoint/2018/8/main" r:id="rId4"/>
    </p:ext>
  </p:extLs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4846</TotalTime>
  <Words>1592</Words>
  <Application>Microsoft Office PowerPoint</Application>
  <PresentationFormat>Grand écran</PresentationFormat>
  <Paragraphs>309</Paragraphs>
  <Slides>37</Slides>
  <Notes>18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37</vt:i4>
      </vt:variant>
    </vt:vector>
  </HeadingPairs>
  <TitlesOfParts>
    <vt:vector size="45" baseType="lpstr">
      <vt:lpstr>Arial</vt:lpstr>
      <vt:lpstr>Avenir Next</vt:lpstr>
      <vt:lpstr>Brush Script MT</vt:lpstr>
      <vt:lpstr>Calibri</vt:lpstr>
      <vt:lpstr>Calibri Light</vt:lpstr>
      <vt:lpstr>Simplified Arabic Fixed</vt:lpstr>
      <vt:lpstr>Wingdings</vt:lpstr>
      <vt:lpstr>Thème Office</vt:lpstr>
      <vt:lpstr>Présentation PowerPoint</vt:lpstr>
      <vt:lpstr>Présentation PowerPoint</vt:lpstr>
      <vt:lpstr>Le Modèle de Partenariat Humaniste en Santé</vt:lpstr>
      <vt:lpstr>Modèle conceptuel de soins infirmiers ?</vt:lpstr>
      <vt:lpstr>Modèle conceptuel de soins infirmiers</vt:lpstr>
      <vt:lpstr>Présentation PowerPoint</vt:lpstr>
      <vt:lpstr>Concepts clés majeurs</vt:lpstr>
      <vt:lpstr>Postulats et valeurs (1/2)</vt:lpstr>
      <vt:lpstr>Postulats et valeurs (2/2)</vt:lpstr>
      <vt:lpstr>But du service infirmier (1/2)</vt:lpstr>
      <vt:lpstr>But du service infirmier (2/2)</vt:lpstr>
      <vt:lpstr>Rôle de l’infirmière professionnelle  (1/3)</vt:lpstr>
      <vt:lpstr>Rôle de l’infirmière professionnelle  (2/3)</vt:lpstr>
      <vt:lpstr>Rôle de l’infirmière professionnelle  (3/3)</vt:lpstr>
      <vt:lpstr>Façon de considérer la personne</vt:lpstr>
      <vt:lpstr>Partenariat patient</vt:lpstr>
      <vt:lpstr>Façon dont sont menées les interventions infirmières (1/2)</vt:lpstr>
      <vt:lpstr>Façon dont sont menées les interventions infirmières (2/2)</vt:lpstr>
      <vt:lpstr>Démarche de soins infirmiers</vt:lpstr>
      <vt:lpstr>Effets recherchés par les interventions infirmières</vt:lpstr>
      <vt:lpstr>En pratique à l’hôpital Erasme (JD)</vt:lpstr>
      <vt:lpstr>Présentation PowerPoint</vt:lpstr>
      <vt:lpstr>Présentation PowerPoint</vt:lpstr>
      <vt:lpstr>Entretien de santé </vt:lpstr>
      <vt:lpstr>Présentation PowerPoint</vt:lpstr>
      <vt:lpstr>Présentation PowerPoint</vt:lpstr>
      <vt:lpstr>Présentation PowerPoint</vt:lpstr>
      <vt:lpstr>Présentation PowerPoint</vt:lpstr>
      <vt:lpstr>Présentation PowerPoint</vt:lpstr>
      <vt:lpstr>Autour de la posture humaniste </vt:lpstr>
      <vt:lpstr>Formation modèle humaniste </vt:lpstr>
      <vt:lpstr>Satisfaction globale (n= 473)</vt:lpstr>
      <vt:lpstr>Présentation PowerPoint</vt:lpstr>
      <vt:lpstr>Présentation PowerPoint</vt:lpstr>
      <vt:lpstr>S u i v i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modèle de partenariat humaniste</dc:title>
  <dc:creator>LECOCQ Dan</dc:creator>
  <cp:lastModifiedBy>Utilisateur</cp:lastModifiedBy>
  <cp:revision>70</cp:revision>
  <cp:lastPrinted>2021-12-15T08:22:00Z</cp:lastPrinted>
  <dcterms:created xsi:type="dcterms:W3CDTF">2021-12-08T15:12:15Z</dcterms:created>
  <dcterms:modified xsi:type="dcterms:W3CDTF">2022-05-05T05:38:13Z</dcterms:modified>
</cp:coreProperties>
</file>